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7" r:id="rId2"/>
    <p:sldId id="260" r:id="rId3"/>
  </p:sldIdLst>
  <p:sldSz cx="9144000" cy="6858000" type="screen4x3"/>
  <p:notesSz cx="6669088" cy="9926638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  <a:srgbClr val="FF9900"/>
    <a:srgbClr val="000000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515" autoAdjust="0"/>
    <p:restoredTop sz="94660"/>
  </p:normalViewPr>
  <p:slideViewPr>
    <p:cSldViewPr>
      <p:cViewPr varScale="1">
        <p:scale>
          <a:sx n="103" d="100"/>
          <a:sy n="103" d="100"/>
        </p:scale>
        <p:origin x="-5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046A70-AE40-4F36-96A1-21863E207943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601428379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F133B6-43C7-4F2F-AAD4-FB485DA5104F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900572606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771860-AF60-4213-B495-4A5966C98B4F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382888816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85A8ED-0907-4789-B666-3E1F030FFD29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16280826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0E1285-2797-4280-941A-4DF25E75F9E8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225304981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13F402-E574-4F17-BA33-E3A5D24A34AC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961906360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51A303-D6A2-4235-AE58-2364816AE79D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951306828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B7670B-8B11-483E-8A5E-8DFDA13DBAF3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542418172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2B1276-6876-4827-B65A-E57575B82A55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017909963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8D8437-C953-4250-8534-E3C741AFAE95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228003970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BA14A-7C88-4B81-B1AF-2F695E557C4F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52579204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Klicken Sie, um das Titelformat zu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Klicken Sie, um die Formate des Vorlagentextes zu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latin typeface="+mn-lt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latin typeface="+mn-lt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89136114-0DE5-42B6-AEF9-47FC54FFD56E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8204200" y="6648450"/>
            <a:ext cx="944563" cy="21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de-DE" altLang="de-DE" sz="900">
                <a:solidFill>
                  <a:srgbClr val="000000"/>
                </a:solidFill>
                <a:latin typeface="Verdana" pitchFamily="34" charset="0"/>
              </a:rPr>
              <a:t>Stand 02/09</a:t>
            </a: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219075" y="2752725"/>
            <a:ext cx="3344863" cy="552450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300" b="1">
                <a:solidFill>
                  <a:srgbClr val="000000"/>
                </a:solidFill>
                <a:latin typeface="Verdana" pitchFamily="34" charset="0"/>
              </a:rPr>
              <a:t> MHB Hamm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300" b="1">
                <a:solidFill>
                  <a:srgbClr val="000000"/>
                </a:solidFill>
                <a:latin typeface="Verdana" pitchFamily="34" charset="0"/>
              </a:rPr>
              <a:t>Betriebsführungs GmbH</a:t>
            </a:r>
          </a:p>
        </p:txBody>
      </p:sp>
      <p:sp>
        <p:nvSpPr>
          <p:cNvPr id="2052" name="Rectangle 6"/>
          <p:cNvSpPr>
            <a:spLocks noChangeArrowheads="1"/>
          </p:cNvSpPr>
          <p:nvPr/>
        </p:nvSpPr>
        <p:spPr bwMode="auto">
          <a:xfrm>
            <a:off x="755650" y="5294313"/>
            <a:ext cx="3671888" cy="784225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400" b="1">
                <a:solidFill>
                  <a:srgbClr val="000000"/>
                </a:solidFill>
                <a:latin typeface="Verdana" pitchFamily="34" charset="0"/>
              </a:rPr>
              <a:t>MVA Hamm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400" b="1">
                <a:solidFill>
                  <a:srgbClr val="000000"/>
                </a:solidFill>
                <a:latin typeface="Verdana" pitchFamily="34" charset="0"/>
              </a:rPr>
              <a:t>Eigentümer-GmbH</a:t>
            </a:r>
          </a:p>
        </p:txBody>
      </p:sp>
      <p:sp>
        <p:nvSpPr>
          <p:cNvPr id="2053" name="Rectangle 7"/>
          <p:cNvSpPr>
            <a:spLocks noChangeArrowheads="1"/>
          </p:cNvSpPr>
          <p:nvPr/>
        </p:nvSpPr>
        <p:spPr bwMode="auto">
          <a:xfrm>
            <a:off x="5446713" y="5294313"/>
            <a:ext cx="3373437" cy="784225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latinLnBrk="1">
              <a:spcBef>
                <a:spcPct val="0"/>
              </a:spcBef>
              <a:buFontTx/>
              <a:buNone/>
            </a:pPr>
            <a:r>
              <a:rPr lang="de-DE" altLang="de-DE" sz="1400" b="1">
                <a:solidFill>
                  <a:srgbClr val="000000"/>
                </a:solidFill>
                <a:latin typeface="Verdana" pitchFamily="34" charset="0"/>
              </a:rPr>
              <a:t>MVA Hamm</a:t>
            </a:r>
          </a:p>
          <a:p>
            <a:pPr algn="ctr" latinLnBrk="1">
              <a:spcBef>
                <a:spcPct val="0"/>
              </a:spcBef>
              <a:buFontTx/>
              <a:buNone/>
            </a:pPr>
            <a:r>
              <a:rPr lang="de-DE" altLang="de-DE" sz="1400" b="1">
                <a:solidFill>
                  <a:srgbClr val="000000"/>
                </a:solidFill>
                <a:latin typeface="Verdana" pitchFamily="34" charset="0"/>
              </a:rPr>
              <a:t>Betreiber-GmbH</a:t>
            </a:r>
          </a:p>
        </p:txBody>
      </p:sp>
      <p:sp>
        <p:nvSpPr>
          <p:cNvPr id="2054" name="AutoShape 8"/>
          <p:cNvSpPr>
            <a:spLocks noChangeArrowheads="1"/>
          </p:cNvSpPr>
          <p:nvPr/>
        </p:nvSpPr>
        <p:spPr bwMode="auto">
          <a:xfrm>
            <a:off x="6018213" y="3060700"/>
            <a:ext cx="266700" cy="327025"/>
          </a:xfrm>
          <a:prstGeom prst="downArrow">
            <a:avLst>
              <a:gd name="adj1" fmla="val 50000"/>
              <a:gd name="adj2" fmla="val 30655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>
              <a:latin typeface="Arial" charset="0"/>
            </a:endParaRPr>
          </a:p>
        </p:txBody>
      </p:sp>
      <p:sp>
        <p:nvSpPr>
          <p:cNvPr id="2055" name="Rectangle 9"/>
          <p:cNvSpPr>
            <a:spLocks noChangeArrowheads="1"/>
          </p:cNvSpPr>
          <p:nvPr/>
        </p:nvSpPr>
        <p:spPr bwMode="auto">
          <a:xfrm>
            <a:off x="569913" y="4386263"/>
            <a:ext cx="825500" cy="477837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100" b="1">
                <a:solidFill>
                  <a:srgbClr val="000000"/>
                </a:solidFill>
                <a:latin typeface="Verdana" pitchFamily="34" charset="0"/>
              </a:rPr>
              <a:t>EDG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100" b="1">
                <a:solidFill>
                  <a:srgbClr val="000000"/>
                </a:solidFill>
                <a:latin typeface="Verdana" pitchFamily="34" charset="0"/>
              </a:rPr>
              <a:t>Dortmund</a:t>
            </a:r>
          </a:p>
        </p:txBody>
      </p:sp>
      <p:sp>
        <p:nvSpPr>
          <p:cNvPr id="2056" name="Rectangle 10"/>
          <p:cNvSpPr>
            <a:spLocks noChangeArrowheads="1"/>
          </p:cNvSpPr>
          <p:nvPr/>
        </p:nvSpPr>
        <p:spPr bwMode="auto">
          <a:xfrm>
            <a:off x="1508125" y="4400550"/>
            <a:ext cx="703263" cy="469900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100" b="1">
                <a:solidFill>
                  <a:srgbClr val="000000"/>
                </a:solidFill>
                <a:latin typeface="Verdana" pitchFamily="34" charset="0"/>
              </a:rPr>
              <a:t>VBU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100" b="1">
                <a:solidFill>
                  <a:srgbClr val="000000"/>
                </a:solidFill>
                <a:latin typeface="Verdana" pitchFamily="34" charset="0"/>
              </a:rPr>
              <a:t>Unna</a:t>
            </a:r>
          </a:p>
        </p:txBody>
      </p:sp>
      <p:sp>
        <p:nvSpPr>
          <p:cNvPr id="2057" name="Rectangle 11"/>
          <p:cNvSpPr>
            <a:spLocks noChangeArrowheads="1"/>
          </p:cNvSpPr>
          <p:nvPr/>
        </p:nvSpPr>
        <p:spPr bwMode="auto">
          <a:xfrm>
            <a:off x="2312988" y="4392613"/>
            <a:ext cx="727075" cy="477837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100" b="1">
                <a:solidFill>
                  <a:srgbClr val="000000"/>
                </a:solidFill>
                <a:latin typeface="Verdana" pitchFamily="34" charset="0"/>
              </a:rPr>
              <a:t>WFH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100" b="1">
                <a:solidFill>
                  <a:srgbClr val="000000"/>
                </a:solidFill>
                <a:latin typeface="Verdana" pitchFamily="34" charset="0"/>
              </a:rPr>
              <a:t>Hamm</a:t>
            </a:r>
          </a:p>
        </p:txBody>
      </p:sp>
      <p:sp>
        <p:nvSpPr>
          <p:cNvPr id="2058" name="Line 12"/>
          <p:cNvSpPr>
            <a:spLocks noChangeShapeType="1"/>
          </p:cNvSpPr>
          <p:nvPr/>
        </p:nvSpPr>
        <p:spPr bwMode="auto">
          <a:xfrm flipV="1">
            <a:off x="4500563" y="5691188"/>
            <a:ext cx="863600" cy="142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2059" name="Rectangle 13"/>
          <p:cNvSpPr>
            <a:spLocks noChangeArrowheads="1"/>
          </p:cNvSpPr>
          <p:nvPr/>
        </p:nvSpPr>
        <p:spPr bwMode="auto">
          <a:xfrm>
            <a:off x="5894388" y="4416425"/>
            <a:ext cx="825500" cy="454025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100" b="1">
                <a:solidFill>
                  <a:srgbClr val="000000"/>
                </a:solidFill>
                <a:latin typeface="Verdana" pitchFamily="34" charset="0"/>
              </a:rPr>
              <a:t>EDG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100" b="1">
                <a:solidFill>
                  <a:srgbClr val="000000"/>
                </a:solidFill>
                <a:latin typeface="Verdana" pitchFamily="34" charset="0"/>
              </a:rPr>
              <a:t>Dortmund</a:t>
            </a:r>
          </a:p>
        </p:txBody>
      </p:sp>
      <p:sp>
        <p:nvSpPr>
          <p:cNvPr id="2060" name="Rectangle 14"/>
          <p:cNvSpPr>
            <a:spLocks noChangeArrowheads="1"/>
          </p:cNvSpPr>
          <p:nvPr/>
        </p:nvSpPr>
        <p:spPr bwMode="auto">
          <a:xfrm>
            <a:off x="6872288" y="4424363"/>
            <a:ext cx="825500" cy="454025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100" b="1">
                <a:solidFill>
                  <a:srgbClr val="000000"/>
                </a:solidFill>
                <a:latin typeface="Verdana" pitchFamily="34" charset="0"/>
              </a:rPr>
              <a:t>VBU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100" b="1">
                <a:solidFill>
                  <a:srgbClr val="000000"/>
                </a:solidFill>
                <a:latin typeface="Verdana" pitchFamily="34" charset="0"/>
              </a:rPr>
              <a:t>Unna</a:t>
            </a:r>
          </a:p>
        </p:txBody>
      </p:sp>
      <p:sp>
        <p:nvSpPr>
          <p:cNvPr id="2061" name="Rectangle 15"/>
          <p:cNvSpPr>
            <a:spLocks noChangeArrowheads="1"/>
          </p:cNvSpPr>
          <p:nvPr/>
        </p:nvSpPr>
        <p:spPr bwMode="auto">
          <a:xfrm>
            <a:off x="7897813" y="4424363"/>
            <a:ext cx="825500" cy="454025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100" b="1">
                <a:solidFill>
                  <a:srgbClr val="000000"/>
                </a:solidFill>
                <a:latin typeface="Verdana" pitchFamily="34" charset="0"/>
              </a:rPr>
              <a:t>WFH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100" b="1">
                <a:solidFill>
                  <a:srgbClr val="000000"/>
                </a:solidFill>
                <a:latin typeface="Verdana" pitchFamily="34" charset="0"/>
              </a:rPr>
              <a:t>Hamm</a:t>
            </a:r>
          </a:p>
        </p:txBody>
      </p:sp>
      <p:sp>
        <p:nvSpPr>
          <p:cNvPr id="2062" name="AutoShape 16"/>
          <p:cNvSpPr>
            <a:spLocks noChangeArrowheads="1"/>
          </p:cNvSpPr>
          <p:nvPr/>
        </p:nvSpPr>
        <p:spPr bwMode="auto">
          <a:xfrm>
            <a:off x="5322888" y="4095750"/>
            <a:ext cx="392112" cy="1135063"/>
          </a:xfrm>
          <a:prstGeom prst="downArrow">
            <a:avLst>
              <a:gd name="adj1" fmla="val 50000"/>
              <a:gd name="adj2" fmla="val 72369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>
              <a:latin typeface="Arial" charset="0"/>
            </a:endParaRPr>
          </a:p>
        </p:txBody>
      </p:sp>
      <p:sp>
        <p:nvSpPr>
          <p:cNvPr id="2063" name="Text Box 17"/>
          <p:cNvSpPr txBox="1">
            <a:spLocks noChangeArrowheads="1"/>
          </p:cNvSpPr>
          <p:nvPr/>
        </p:nvSpPr>
        <p:spPr bwMode="auto">
          <a:xfrm>
            <a:off x="2347913" y="6218238"/>
            <a:ext cx="2124075" cy="26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1100" b="1">
                <a:latin typeface="Verdana" pitchFamily="34" charset="0"/>
              </a:rPr>
              <a:t>Betriebsführungsvertrag</a:t>
            </a:r>
          </a:p>
        </p:txBody>
      </p:sp>
      <p:sp>
        <p:nvSpPr>
          <p:cNvPr id="2064" name="Line 18"/>
          <p:cNvSpPr>
            <a:spLocks noChangeShapeType="1"/>
          </p:cNvSpPr>
          <p:nvPr/>
        </p:nvSpPr>
        <p:spPr bwMode="auto">
          <a:xfrm>
            <a:off x="4470400" y="6350000"/>
            <a:ext cx="18859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2065" name="Line 19"/>
          <p:cNvSpPr>
            <a:spLocks noChangeShapeType="1"/>
          </p:cNvSpPr>
          <p:nvPr/>
        </p:nvSpPr>
        <p:spPr bwMode="auto">
          <a:xfrm flipV="1">
            <a:off x="323850" y="6350000"/>
            <a:ext cx="20161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2066" name="Line 20"/>
          <p:cNvSpPr>
            <a:spLocks noChangeShapeType="1"/>
          </p:cNvSpPr>
          <p:nvPr/>
        </p:nvSpPr>
        <p:spPr bwMode="auto">
          <a:xfrm>
            <a:off x="323850" y="3328988"/>
            <a:ext cx="0" cy="302101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2067" name="Line 21"/>
          <p:cNvSpPr>
            <a:spLocks noChangeShapeType="1"/>
          </p:cNvSpPr>
          <p:nvPr/>
        </p:nvSpPr>
        <p:spPr bwMode="auto">
          <a:xfrm flipH="1">
            <a:off x="6372225" y="6086475"/>
            <a:ext cx="7938" cy="2635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2068" name="Text Box 22"/>
          <p:cNvSpPr txBox="1">
            <a:spLocks noChangeArrowheads="1"/>
          </p:cNvSpPr>
          <p:nvPr/>
        </p:nvSpPr>
        <p:spPr bwMode="auto">
          <a:xfrm>
            <a:off x="5549900" y="5095875"/>
            <a:ext cx="566738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900">
                <a:latin typeface="Verdana" pitchFamily="34" charset="0"/>
              </a:rPr>
              <a:t>40,9%</a:t>
            </a:r>
          </a:p>
        </p:txBody>
      </p:sp>
      <p:sp>
        <p:nvSpPr>
          <p:cNvPr id="2069" name="Text Box 23"/>
          <p:cNvSpPr txBox="1">
            <a:spLocks noChangeArrowheads="1"/>
          </p:cNvSpPr>
          <p:nvPr/>
        </p:nvSpPr>
        <p:spPr bwMode="auto">
          <a:xfrm>
            <a:off x="3563938" y="5102225"/>
            <a:ext cx="82867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900">
                <a:latin typeface="Verdana" pitchFamily="34" charset="0"/>
              </a:rPr>
              <a:t>5,05 %</a:t>
            </a:r>
          </a:p>
        </p:txBody>
      </p:sp>
      <p:sp>
        <p:nvSpPr>
          <p:cNvPr id="2070" name="Text Box 24"/>
          <p:cNvSpPr txBox="1">
            <a:spLocks noChangeArrowheads="1"/>
          </p:cNvSpPr>
          <p:nvPr/>
        </p:nvSpPr>
        <p:spPr bwMode="auto">
          <a:xfrm>
            <a:off x="2771775" y="5106988"/>
            <a:ext cx="6794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900">
                <a:latin typeface="Verdana" pitchFamily="34" charset="0"/>
              </a:rPr>
              <a:t>16,26 %</a:t>
            </a:r>
          </a:p>
        </p:txBody>
      </p:sp>
      <p:sp>
        <p:nvSpPr>
          <p:cNvPr id="2071" name="Text Box 25"/>
          <p:cNvSpPr txBox="1">
            <a:spLocks noChangeArrowheads="1"/>
          </p:cNvSpPr>
          <p:nvPr/>
        </p:nvSpPr>
        <p:spPr bwMode="auto">
          <a:xfrm>
            <a:off x="1017588" y="5094288"/>
            <a:ext cx="6794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900">
                <a:latin typeface="Verdana" pitchFamily="34" charset="0"/>
              </a:rPr>
              <a:t>57,38 %</a:t>
            </a:r>
          </a:p>
        </p:txBody>
      </p:sp>
      <p:sp>
        <p:nvSpPr>
          <p:cNvPr id="2072" name="Text Box 26"/>
          <p:cNvSpPr txBox="1">
            <a:spLocks noChangeArrowheads="1"/>
          </p:cNvSpPr>
          <p:nvPr/>
        </p:nvSpPr>
        <p:spPr bwMode="auto">
          <a:xfrm>
            <a:off x="6232525" y="3221038"/>
            <a:ext cx="4921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900">
                <a:latin typeface="Verdana" pitchFamily="34" charset="0"/>
              </a:rPr>
              <a:t>58 %</a:t>
            </a:r>
          </a:p>
        </p:txBody>
      </p:sp>
      <p:sp>
        <p:nvSpPr>
          <p:cNvPr id="2073" name="Text Box 27"/>
          <p:cNvSpPr txBox="1">
            <a:spLocks noChangeArrowheads="1"/>
          </p:cNvSpPr>
          <p:nvPr/>
        </p:nvSpPr>
        <p:spPr bwMode="auto">
          <a:xfrm>
            <a:off x="5219700" y="3221038"/>
            <a:ext cx="6064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900">
                <a:latin typeface="Verdana" pitchFamily="34" charset="0"/>
              </a:rPr>
              <a:t>20,0 %</a:t>
            </a:r>
          </a:p>
        </p:txBody>
      </p:sp>
      <p:sp>
        <p:nvSpPr>
          <p:cNvPr id="2074" name="Text Box 28"/>
          <p:cNvSpPr txBox="1">
            <a:spLocks noChangeArrowheads="1"/>
          </p:cNvSpPr>
          <p:nvPr/>
        </p:nvSpPr>
        <p:spPr bwMode="auto">
          <a:xfrm>
            <a:off x="8367713" y="5092700"/>
            <a:ext cx="566737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900">
                <a:latin typeface="Verdana" pitchFamily="34" charset="0"/>
              </a:rPr>
              <a:t>20,4%</a:t>
            </a:r>
          </a:p>
        </p:txBody>
      </p:sp>
      <p:sp>
        <p:nvSpPr>
          <p:cNvPr id="2075" name="Text Box 29"/>
          <p:cNvSpPr txBox="1">
            <a:spLocks noChangeArrowheads="1"/>
          </p:cNvSpPr>
          <p:nvPr/>
        </p:nvSpPr>
        <p:spPr bwMode="auto">
          <a:xfrm>
            <a:off x="7361238" y="5110163"/>
            <a:ext cx="566737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900">
                <a:latin typeface="Verdana" pitchFamily="34" charset="0"/>
              </a:rPr>
              <a:t>26,5%</a:t>
            </a:r>
          </a:p>
        </p:txBody>
      </p:sp>
      <p:sp>
        <p:nvSpPr>
          <p:cNvPr id="2076" name="Text Box 30"/>
          <p:cNvSpPr txBox="1">
            <a:spLocks noChangeArrowheads="1"/>
          </p:cNvSpPr>
          <p:nvPr/>
        </p:nvSpPr>
        <p:spPr bwMode="auto">
          <a:xfrm>
            <a:off x="6369050" y="5106988"/>
            <a:ext cx="566738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900">
                <a:latin typeface="Verdana" pitchFamily="34" charset="0"/>
              </a:rPr>
              <a:t>12,2%</a:t>
            </a:r>
          </a:p>
        </p:txBody>
      </p:sp>
      <p:sp>
        <p:nvSpPr>
          <p:cNvPr id="2077" name="Text Box 31"/>
          <p:cNvSpPr txBox="1">
            <a:spLocks noChangeArrowheads="1"/>
          </p:cNvSpPr>
          <p:nvPr/>
        </p:nvSpPr>
        <p:spPr bwMode="auto">
          <a:xfrm>
            <a:off x="4554538" y="5456238"/>
            <a:ext cx="762000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15000"/>
              </a:spcBef>
              <a:buFontTx/>
              <a:buNone/>
            </a:pPr>
            <a:r>
              <a:rPr lang="de-DE" altLang="de-DE" sz="1100" b="1">
                <a:latin typeface="Verdana" pitchFamily="34" charset="0"/>
              </a:rPr>
              <a:t>Pacht-</a:t>
            </a:r>
          </a:p>
          <a:p>
            <a:pPr algn="ctr">
              <a:spcBef>
                <a:spcPct val="15000"/>
              </a:spcBef>
              <a:buFontTx/>
              <a:buNone/>
            </a:pPr>
            <a:r>
              <a:rPr lang="de-DE" altLang="de-DE" sz="1100" b="1">
                <a:latin typeface="Verdana" pitchFamily="34" charset="0"/>
              </a:rPr>
              <a:t>vertrag</a:t>
            </a:r>
          </a:p>
        </p:txBody>
      </p:sp>
      <p:sp>
        <p:nvSpPr>
          <p:cNvPr id="2078" name="Rectangle 32"/>
          <p:cNvSpPr>
            <a:spLocks noChangeArrowheads="1"/>
          </p:cNvSpPr>
          <p:nvPr/>
        </p:nvSpPr>
        <p:spPr bwMode="auto">
          <a:xfrm>
            <a:off x="5651500" y="2560638"/>
            <a:ext cx="982663" cy="463550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19062" tIns="60325" rIns="119062" bIns="60325" anchor="ctr"/>
          <a:lstStyle>
            <a:lvl1pPr defTabSz="11890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11890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11890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11890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11890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100" b="1">
                <a:solidFill>
                  <a:srgbClr val="000000"/>
                </a:solidFill>
                <a:latin typeface="Verdana" pitchFamily="34" charset="0"/>
              </a:rPr>
              <a:t>EDG</a:t>
            </a:r>
          </a:p>
        </p:txBody>
      </p:sp>
      <p:sp>
        <p:nvSpPr>
          <p:cNvPr id="2079" name="AutoShape 33"/>
          <p:cNvSpPr>
            <a:spLocks noChangeArrowheads="1"/>
          </p:cNvSpPr>
          <p:nvPr/>
        </p:nvSpPr>
        <p:spPr bwMode="auto">
          <a:xfrm>
            <a:off x="8601075" y="3060700"/>
            <a:ext cx="228600" cy="327025"/>
          </a:xfrm>
          <a:prstGeom prst="downArrow">
            <a:avLst>
              <a:gd name="adj1" fmla="val 50000"/>
              <a:gd name="adj2" fmla="val 35764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>
              <a:latin typeface="Arial" charset="0"/>
            </a:endParaRPr>
          </a:p>
        </p:txBody>
      </p:sp>
      <p:sp>
        <p:nvSpPr>
          <p:cNvPr id="2080" name="AutoShape 34"/>
          <p:cNvSpPr>
            <a:spLocks noChangeArrowheads="1"/>
          </p:cNvSpPr>
          <p:nvPr/>
        </p:nvSpPr>
        <p:spPr bwMode="auto">
          <a:xfrm>
            <a:off x="7954963" y="3060700"/>
            <a:ext cx="228600" cy="327025"/>
          </a:xfrm>
          <a:prstGeom prst="downArrow">
            <a:avLst>
              <a:gd name="adj1" fmla="val 50000"/>
              <a:gd name="adj2" fmla="val 35764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>
              <a:latin typeface="Arial" charset="0"/>
            </a:endParaRPr>
          </a:p>
        </p:txBody>
      </p:sp>
      <p:sp>
        <p:nvSpPr>
          <p:cNvPr id="2081" name="Text Box 35"/>
          <p:cNvSpPr txBox="1">
            <a:spLocks noChangeArrowheads="1"/>
          </p:cNvSpPr>
          <p:nvPr/>
        </p:nvSpPr>
        <p:spPr bwMode="auto">
          <a:xfrm>
            <a:off x="8759825" y="3221038"/>
            <a:ext cx="4191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900">
                <a:latin typeface="Verdana" pitchFamily="34" charset="0"/>
              </a:rPr>
              <a:t>1 %</a:t>
            </a:r>
          </a:p>
        </p:txBody>
      </p:sp>
      <p:sp>
        <p:nvSpPr>
          <p:cNvPr id="2082" name="Text Box 36"/>
          <p:cNvSpPr txBox="1">
            <a:spLocks noChangeArrowheads="1"/>
          </p:cNvSpPr>
          <p:nvPr/>
        </p:nvSpPr>
        <p:spPr bwMode="auto">
          <a:xfrm>
            <a:off x="8120063" y="3214688"/>
            <a:ext cx="5397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900">
                <a:latin typeface="Verdana" pitchFamily="34" charset="0"/>
              </a:rPr>
              <a:t>1 %</a:t>
            </a:r>
          </a:p>
        </p:txBody>
      </p:sp>
      <p:sp>
        <p:nvSpPr>
          <p:cNvPr id="2083" name="Rectangle 37"/>
          <p:cNvSpPr>
            <a:spLocks noChangeArrowheads="1"/>
          </p:cNvSpPr>
          <p:nvPr/>
        </p:nvSpPr>
        <p:spPr bwMode="auto">
          <a:xfrm>
            <a:off x="7753350" y="2560638"/>
            <a:ext cx="606425" cy="463550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19062" tIns="60325" rIns="119062" bIns="60325" anchor="ctr"/>
          <a:lstStyle>
            <a:lvl1pPr defTabSz="11890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11890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11890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11890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11890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100">
                <a:solidFill>
                  <a:srgbClr val="000000"/>
                </a:solidFill>
                <a:latin typeface="Verdana" pitchFamily="34" charset="0"/>
              </a:rPr>
              <a:t>VBU</a:t>
            </a:r>
          </a:p>
        </p:txBody>
      </p:sp>
      <p:sp>
        <p:nvSpPr>
          <p:cNvPr id="2084" name="Rectangle 38"/>
          <p:cNvSpPr>
            <a:spLocks noChangeArrowheads="1"/>
          </p:cNvSpPr>
          <p:nvPr/>
        </p:nvSpPr>
        <p:spPr bwMode="auto">
          <a:xfrm>
            <a:off x="8486775" y="2560638"/>
            <a:ext cx="457200" cy="463550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19062" tIns="60325" rIns="119062" bIns="60325" anchor="ctr"/>
          <a:lstStyle>
            <a:lvl1pPr defTabSz="11890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11890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11890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11890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11890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100">
                <a:solidFill>
                  <a:srgbClr val="000000"/>
                </a:solidFill>
                <a:latin typeface="Verdana" pitchFamily="34" charset="0"/>
              </a:rPr>
              <a:t>WFH</a:t>
            </a:r>
          </a:p>
        </p:txBody>
      </p:sp>
      <p:sp>
        <p:nvSpPr>
          <p:cNvPr id="2085" name="AutoShape 39"/>
          <p:cNvSpPr>
            <a:spLocks noChangeArrowheads="1"/>
          </p:cNvSpPr>
          <p:nvPr/>
        </p:nvSpPr>
        <p:spPr bwMode="auto">
          <a:xfrm>
            <a:off x="7075488" y="3060700"/>
            <a:ext cx="266700" cy="327025"/>
          </a:xfrm>
          <a:prstGeom prst="downArrow">
            <a:avLst>
              <a:gd name="adj1" fmla="val 50000"/>
              <a:gd name="adj2" fmla="val 30655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>
              <a:latin typeface="Arial" charset="0"/>
            </a:endParaRPr>
          </a:p>
        </p:txBody>
      </p:sp>
      <p:sp>
        <p:nvSpPr>
          <p:cNvPr id="2086" name="Text Box 40"/>
          <p:cNvSpPr txBox="1">
            <a:spLocks noChangeArrowheads="1"/>
          </p:cNvSpPr>
          <p:nvPr/>
        </p:nvSpPr>
        <p:spPr bwMode="auto">
          <a:xfrm>
            <a:off x="7294563" y="3221038"/>
            <a:ext cx="6064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900">
                <a:latin typeface="Verdana" pitchFamily="34" charset="0"/>
              </a:rPr>
              <a:t>20,0 %</a:t>
            </a:r>
          </a:p>
        </p:txBody>
      </p:sp>
      <p:sp>
        <p:nvSpPr>
          <p:cNvPr id="2087" name="Rectangle 41"/>
          <p:cNvSpPr>
            <a:spLocks noChangeArrowheads="1"/>
          </p:cNvSpPr>
          <p:nvPr/>
        </p:nvSpPr>
        <p:spPr bwMode="auto">
          <a:xfrm>
            <a:off x="4465638" y="1646238"/>
            <a:ext cx="1398587" cy="496887"/>
          </a:xfrm>
          <a:prstGeom prst="rect">
            <a:avLst/>
          </a:prstGeom>
          <a:solidFill>
            <a:srgbClr val="FFCC99">
              <a:alpha val="74901"/>
            </a:srgbClr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19062" tIns="60325" rIns="119062" bIns="60325" anchor="ctr"/>
          <a:lstStyle>
            <a:lvl1pPr defTabSz="11890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11890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11890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11890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11890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de-DE" altLang="de-DE" sz="1000" b="1">
              <a:latin typeface="Verdana" pitchFamily="34" charset="0"/>
            </a:endParaRPr>
          </a:p>
        </p:txBody>
      </p:sp>
      <p:sp>
        <p:nvSpPr>
          <p:cNvPr id="2088" name="Rectangle 42"/>
          <p:cNvSpPr>
            <a:spLocks noChangeArrowheads="1"/>
          </p:cNvSpPr>
          <p:nvPr/>
        </p:nvSpPr>
        <p:spPr bwMode="auto">
          <a:xfrm>
            <a:off x="6778625" y="2560638"/>
            <a:ext cx="842963" cy="4635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19062" tIns="60325" rIns="119062" bIns="60325" anchor="ctr"/>
          <a:lstStyle>
            <a:lvl1pPr defTabSz="11890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11890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11890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11890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11890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de-DE" altLang="de-DE" sz="10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089" name="Rectangle 43"/>
          <p:cNvSpPr>
            <a:spLocks noChangeArrowheads="1"/>
          </p:cNvSpPr>
          <p:nvPr/>
        </p:nvSpPr>
        <p:spPr bwMode="auto">
          <a:xfrm>
            <a:off x="2079625" y="1717675"/>
            <a:ext cx="1066800" cy="603250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100" b="1">
                <a:solidFill>
                  <a:srgbClr val="000000"/>
                </a:solidFill>
                <a:latin typeface="Verdana" pitchFamily="34" charset="0"/>
              </a:rPr>
              <a:t>EDG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100" b="1">
                <a:solidFill>
                  <a:srgbClr val="000000"/>
                </a:solidFill>
                <a:latin typeface="Verdana" pitchFamily="34" charset="0"/>
              </a:rPr>
              <a:t>Dortmund</a:t>
            </a:r>
          </a:p>
        </p:txBody>
      </p:sp>
      <p:sp>
        <p:nvSpPr>
          <p:cNvPr id="2090" name="Rectangle 44"/>
          <p:cNvSpPr>
            <a:spLocks noChangeArrowheads="1"/>
          </p:cNvSpPr>
          <p:nvPr/>
        </p:nvSpPr>
        <p:spPr bwMode="auto">
          <a:xfrm>
            <a:off x="384175" y="1717675"/>
            <a:ext cx="1104900" cy="603250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100" b="1">
                <a:solidFill>
                  <a:srgbClr val="000000"/>
                </a:solidFill>
                <a:latin typeface="Verdana" pitchFamily="34" charset="0"/>
              </a:rPr>
              <a:t>WFH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100" b="1">
                <a:solidFill>
                  <a:srgbClr val="000000"/>
                </a:solidFill>
                <a:latin typeface="Verdana" pitchFamily="34" charset="0"/>
              </a:rPr>
              <a:t>Hamm</a:t>
            </a:r>
          </a:p>
        </p:txBody>
      </p:sp>
      <p:sp>
        <p:nvSpPr>
          <p:cNvPr id="2091" name="Rectangle 45"/>
          <p:cNvSpPr>
            <a:spLocks noChangeArrowheads="1"/>
          </p:cNvSpPr>
          <p:nvPr/>
        </p:nvSpPr>
        <p:spPr bwMode="auto">
          <a:xfrm>
            <a:off x="3187700" y="4406900"/>
            <a:ext cx="703263" cy="469900"/>
          </a:xfrm>
          <a:prstGeom prst="rect">
            <a:avLst/>
          </a:prstGeom>
          <a:solidFill>
            <a:srgbClr val="FFFF99">
              <a:alpha val="74901"/>
            </a:srgbClr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100" b="1">
                <a:solidFill>
                  <a:srgbClr val="000000"/>
                </a:solidFill>
                <a:latin typeface="Verdana" pitchFamily="34" charset="0"/>
              </a:rPr>
              <a:t>BGS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100" b="1">
                <a:solidFill>
                  <a:srgbClr val="000000"/>
                </a:solidFill>
                <a:latin typeface="Verdana" pitchFamily="34" charset="0"/>
              </a:rPr>
              <a:t>Soest</a:t>
            </a:r>
            <a:endParaRPr lang="de-DE" altLang="de-DE" sz="110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2092" name="Text Box 46"/>
          <p:cNvSpPr txBox="1">
            <a:spLocks noChangeArrowheads="1"/>
          </p:cNvSpPr>
          <p:nvPr/>
        </p:nvSpPr>
        <p:spPr bwMode="auto">
          <a:xfrm>
            <a:off x="2649538" y="2517775"/>
            <a:ext cx="6064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900">
                <a:latin typeface="Verdana" pitchFamily="34" charset="0"/>
              </a:rPr>
              <a:t>74,9 %</a:t>
            </a:r>
          </a:p>
        </p:txBody>
      </p:sp>
      <p:sp>
        <p:nvSpPr>
          <p:cNvPr id="2093" name="Text Box 47"/>
          <p:cNvSpPr txBox="1">
            <a:spLocks noChangeArrowheads="1"/>
          </p:cNvSpPr>
          <p:nvPr/>
        </p:nvSpPr>
        <p:spPr bwMode="auto">
          <a:xfrm>
            <a:off x="984250" y="2530475"/>
            <a:ext cx="6064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900">
                <a:latin typeface="Verdana" pitchFamily="34" charset="0"/>
              </a:rPr>
              <a:t>25,1 %</a:t>
            </a:r>
          </a:p>
        </p:txBody>
      </p:sp>
      <p:sp>
        <p:nvSpPr>
          <p:cNvPr id="2094" name="AutoShape 48"/>
          <p:cNvSpPr>
            <a:spLocks noChangeArrowheads="1"/>
          </p:cNvSpPr>
          <p:nvPr/>
        </p:nvSpPr>
        <p:spPr bwMode="auto">
          <a:xfrm>
            <a:off x="5102225" y="2174875"/>
            <a:ext cx="266700" cy="1212850"/>
          </a:xfrm>
          <a:prstGeom prst="downArrow">
            <a:avLst>
              <a:gd name="adj1" fmla="val 50000"/>
              <a:gd name="adj2" fmla="val 11369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>
              <a:latin typeface="Arial" charset="0"/>
            </a:endParaRPr>
          </a:p>
        </p:txBody>
      </p:sp>
      <p:sp>
        <p:nvSpPr>
          <p:cNvPr id="2095" name="AutoShape 49"/>
          <p:cNvSpPr>
            <a:spLocks noChangeArrowheads="1"/>
          </p:cNvSpPr>
          <p:nvPr/>
        </p:nvSpPr>
        <p:spPr bwMode="auto">
          <a:xfrm>
            <a:off x="781050" y="2346325"/>
            <a:ext cx="266700" cy="327025"/>
          </a:xfrm>
          <a:prstGeom prst="downArrow">
            <a:avLst>
              <a:gd name="adj1" fmla="val 50000"/>
              <a:gd name="adj2" fmla="val 30655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>
              <a:latin typeface="Arial" charset="0"/>
            </a:endParaRPr>
          </a:p>
        </p:txBody>
      </p:sp>
      <p:sp>
        <p:nvSpPr>
          <p:cNvPr id="2096" name="AutoShape 50"/>
          <p:cNvSpPr>
            <a:spLocks noChangeArrowheads="1"/>
          </p:cNvSpPr>
          <p:nvPr/>
        </p:nvSpPr>
        <p:spPr bwMode="auto">
          <a:xfrm>
            <a:off x="2433638" y="2346325"/>
            <a:ext cx="266700" cy="327025"/>
          </a:xfrm>
          <a:prstGeom prst="downArrow">
            <a:avLst>
              <a:gd name="adj1" fmla="val 50000"/>
              <a:gd name="adj2" fmla="val 30655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>
              <a:latin typeface="Arial" charset="0"/>
            </a:endParaRPr>
          </a:p>
        </p:txBody>
      </p:sp>
      <p:sp>
        <p:nvSpPr>
          <p:cNvPr id="2097" name="Rectangle 51"/>
          <p:cNvSpPr>
            <a:spLocks noChangeArrowheads="1"/>
          </p:cNvSpPr>
          <p:nvPr/>
        </p:nvSpPr>
        <p:spPr bwMode="auto">
          <a:xfrm>
            <a:off x="3097213" y="3471863"/>
            <a:ext cx="792162" cy="550862"/>
          </a:xfrm>
          <a:prstGeom prst="rect">
            <a:avLst/>
          </a:prstGeom>
          <a:solidFill>
            <a:srgbClr val="FFFF99">
              <a:alpha val="74901"/>
            </a:srgbClr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19062" tIns="60325" rIns="119062" bIns="60325" anchor="ctr"/>
          <a:lstStyle>
            <a:lvl1pPr defTabSz="11890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11890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11890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11890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11890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de-DE" altLang="de-DE" sz="10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098" name="Rectangle 52"/>
          <p:cNvSpPr>
            <a:spLocks noChangeArrowheads="1"/>
          </p:cNvSpPr>
          <p:nvPr/>
        </p:nvSpPr>
        <p:spPr bwMode="auto">
          <a:xfrm>
            <a:off x="3673475" y="2560638"/>
            <a:ext cx="1295400" cy="458787"/>
          </a:xfrm>
          <a:prstGeom prst="rect">
            <a:avLst/>
          </a:prstGeom>
          <a:solidFill>
            <a:srgbClr val="FFCC99">
              <a:alpha val="74901"/>
            </a:srgbClr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19062" tIns="60325" rIns="119062" bIns="60325" anchor="ctr"/>
          <a:lstStyle>
            <a:lvl1pPr defTabSz="11890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11890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11890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11890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11890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de-DE" altLang="de-DE" sz="1100" b="1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2099" name="Text Box 53"/>
          <p:cNvSpPr txBox="1">
            <a:spLocks noChangeArrowheads="1"/>
          </p:cNvSpPr>
          <p:nvPr/>
        </p:nvSpPr>
        <p:spPr bwMode="auto">
          <a:xfrm>
            <a:off x="4052888" y="2336800"/>
            <a:ext cx="5651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900">
                <a:latin typeface="Verdana" pitchFamily="34" charset="0"/>
              </a:rPr>
              <a:t>100 %</a:t>
            </a:r>
          </a:p>
        </p:txBody>
      </p:sp>
      <p:sp>
        <p:nvSpPr>
          <p:cNvPr id="2100" name="AutoShape 54"/>
          <p:cNvSpPr>
            <a:spLocks noChangeArrowheads="1"/>
          </p:cNvSpPr>
          <p:nvPr/>
        </p:nvSpPr>
        <p:spPr bwMode="auto">
          <a:xfrm>
            <a:off x="4576763" y="2174875"/>
            <a:ext cx="266700" cy="327025"/>
          </a:xfrm>
          <a:prstGeom prst="downArrow">
            <a:avLst>
              <a:gd name="adj1" fmla="val 50000"/>
              <a:gd name="adj2" fmla="val 30655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>
              <a:latin typeface="Arial" charset="0"/>
            </a:endParaRPr>
          </a:p>
        </p:txBody>
      </p:sp>
      <p:sp>
        <p:nvSpPr>
          <p:cNvPr id="2101" name="AutoShape 55"/>
          <p:cNvSpPr>
            <a:spLocks noChangeArrowheads="1"/>
          </p:cNvSpPr>
          <p:nvPr/>
        </p:nvSpPr>
        <p:spPr bwMode="auto">
          <a:xfrm>
            <a:off x="4051300" y="3052763"/>
            <a:ext cx="392113" cy="2173287"/>
          </a:xfrm>
          <a:prstGeom prst="downArrow">
            <a:avLst>
              <a:gd name="adj1" fmla="val 50000"/>
              <a:gd name="adj2" fmla="val 13856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de-DE" altLang="de-DE" sz="900">
              <a:latin typeface="Verdana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de-DE" altLang="de-DE" sz="900">
              <a:latin typeface="Verdana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de-DE" altLang="de-DE" sz="900">
              <a:latin typeface="Verdana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de-DE" altLang="de-DE" sz="900">
              <a:latin typeface="Verdana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de-DE" altLang="de-DE" sz="900">
              <a:latin typeface="Verdana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de-DE" altLang="de-DE" sz="900">
              <a:latin typeface="Verdana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de-DE" altLang="de-DE" sz="900">
              <a:latin typeface="Verdana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de-DE" altLang="de-DE" sz="900">
              <a:latin typeface="Verdana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de-DE" altLang="de-DE" sz="900">
              <a:latin typeface="Verdana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de-DE" altLang="de-DE" sz="900">
              <a:latin typeface="Verdana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de-DE" altLang="de-DE" sz="1200">
              <a:latin typeface="Verdana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900" b="1">
                <a:latin typeface="Verdana" pitchFamily="34" charset="0"/>
              </a:rPr>
              <a:t>WAF</a:t>
            </a:r>
          </a:p>
        </p:txBody>
      </p:sp>
      <p:sp>
        <p:nvSpPr>
          <p:cNvPr id="2102" name="AutoShape 56"/>
          <p:cNvSpPr>
            <a:spLocks noChangeArrowheads="1"/>
          </p:cNvSpPr>
          <p:nvPr/>
        </p:nvSpPr>
        <p:spPr bwMode="auto">
          <a:xfrm>
            <a:off x="3355975" y="4052888"/>
            <a:ext cx="266700" cy="327025"/>
          </a:xfrm>
          <a:prstGeom prst="downArrow">
            <a:avLst>
              <a:gd name="adj1" fmla="val 50000"/>
              <a:gd name="adj2" fmla="val 30655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>
              <a:latin typeface="Arial" charset="0"/>
            </a:endParaRPr>
          </a:p>
        </p:txBody>
      </p:sp>
      <p:sp>
        <p:nvSpPr>
          <p:cNvPr id="2103" name="AutoShape 57"/>
          <p:cNvSpPr>
            <a:spLocks noChangeArrowheads="1"/>
          </p:cNvSpPr>
          <p:nvPr/>
        </p:nvSpPr>
        <p:spPr bwMode="auto">
          <a:xfrm>
            <a:off x="827088" y="4913313"/>
            <a:ext cx="266700" cy="327025"/>
          </a:xfrm>
          <a:prstGeom prst="downArrow">
            <a:avLst>
              <a:gd name="adj1" fmla="val 50000"/>
              <a:gd name="adj2" fmla="val 30655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>
              <a:latin typeface="Arial" charset="0"/>
            </a:endParaRPr>
          </a:p>
        </p:txBody>
      </p:sp>
      <p:sp>
        <p:nvSpPr>
          <p:cNvPr id="2104" name="AutoShape 58"/>
          <p:cNvSpPr>
            <a:spLocks noChangeArrowheads="1"/>
          </p:cNvSpPr>
          <p:nvPr/>
        </p:nvSpPr>
        <p:spPr bwMode="auto">
          <a:xfrm>
            <a:off x="1712913" y="4913313"/>
            <a:ext cx="266700" cy="327025"/>
          </a:xfrm>
          <a:prstGeom prst="downArrow">
            <a:avLst>
              <a:gd name="adj1" fmla="val 50000"/>
              <a:gd name="adj2" fmla="val 30655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>
              <a:latin typeface="Arial" charset="0"/>
            </a:endParaRPr>
          </a:p>
        </p:txBody>
      </p:sp>
      <p:sp>
        <p:nvSpPr>
          <p:cNvPr id="2105" name="AutoShape 59"/>
          <p:cNvSpPr>
            <a:spLocks noChangeArrowheads="1"/>
          </p:cNvSpPr>
          <p:nvPr/>
        </p:nvSpPr>
        <p:spPr bwMode="auto">
          <a:xfrm>
            <a:off x="2576513" y="4913313"/>
            <a:ext cx="266700" cy="327025"/>
          </a:xfrm>
          <a:prstGeom prst="downArrow">
            <a:avLst>
              <a:gd name="adj1" fmla="val 50000"/>
              <a:gd name="adj2" fmla="val 30655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>
              <a:latin typeface="Arial" charset="0"/>
            </a:endParaRPr>
          </a:p>
        </p:txBody>
      </p:sp>
      <p:sp>
        <p:nvSpPr>
          <p:cNvPr id="2106" name="AutoShape 60"/>
          <p:cNvSpPr>
            <a:spLocks noChangeArrowheads="1"/>
          </p:cNvSpPr>
          <p:nvPr/>
        </p:nvSpPr>
        <p:spPr bwMode="auto">
          <a:xfrm>
            <a:off x="3368675" y="4913313"/>
            <a:ext cx="266700" cy="327025"/>
          </a:xfrm>
          <a:prstGeom prst="downArrow">
            <a:avLst>
              <a:gd name="adj1" fmla="val 50000"/>
              <a:gd name="adj2" fmla="val 30655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>
              <a:latin typeface="Arial" charset="0"/>
            </a:endParaRPr>
          </a:p>
        </p:txBody>
      </p:sp>
      <p:sp>
        <p:nvSpPr>
          <p:cNvPr id="2107" name="Text Box 61"/>
          <p:cNvSpPr txBox="1">
            <a:spLocks noChangeArrowheads="1"/>
          </p:cNvSpPr>
          <p:nvPr/>
        </p:nvSpPr>
        <p:spPr bwMode="auto">
          <a:xfrm>
            <a:off x="3571875" y="4203700"/>
            <a:ext cx="5651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900">
                <a:latin typeface="Verdana" pitchFamily="34" charset="0"/>
              </a:rPr>
              <a:t>100 %</a:t>
            </a:r>
          </a:p>
        </p:txBody>
      </p:sp>
      <p:sp>
        <p:nvSpPr>
          <p:cNvPr id="2108" name="Text Box 62"/>
          <p:cNvSpPr txBox="1">
            <a:spLocks noChangeArrowheads="1"/>
          </p:cNvSpPr>
          <p:nvPr/>
        </p:nvSpPr>
        <p:spPr bwMode="auto">
          <a:xfrm>
            <a:off x="4221163" y="5100638"/>
            <a:ext cx="6064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900">
                <a:latin typeface="Verdana" pitchFamily="34" charset="0"/>
              </a:rPr>
              <a:t>5,05 %</a:t>
            </a:r>
          </a:p>
        </p:txBody>
      </p:sp>
      <p:sp>
        <p:nvSpPr>
          <p:cNvPr id="2109" name="Text Box 63"/>
          <p:cNvSpPr txBox="1">
            <a:spLocks noChangeArrowheads="1"/>
          </p:cNvSpPr>
          <p:nvPr/>
        </p:nvSpPr>
        <p:spPr bwMode="auto">
          <a:xfrm>
            <a:off x="1885950" y="5106988"/>
            <a:ext cx="6794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900">
                <a:latin typeface="Verdana" pitchFamily="34" charset="0"/>
              </a:rPr>
              <a:t>16,26 %</a:t>
            </a:r>
          </a:p>
        </p:txBody>
      </p:sp>
      <p:sp>
        <p:nvSpPr>
          <p:cNvPr id="2110" name="AutoShape 64"/>
          <p:cNvSpPr>
            <a:spLocks noChangeArrowheads="1"/>
          </p:cNvSpPr>
          <p:nvPr/>
        </p:nvSpPr>
        <p:spPr bwMode="auto">
          <a:xfrm>
            <a:off x="6176963" y="4913313"/>
            <a:ext cx="266700" cy="327025"/>
          </a:xfrm>
          <a:prstGeom prst="downArrow">
            <a:avLst>
              <a:gd name="adj1" fmla="val 50000"/>
              <a:gd name="adj2" fmla="val 30655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>
              <a:latin typeface="Arial" charset="0"/>
            </a:endParaRPr>
          </a:p>
        </p:txBody>
      </p:sp>
      <p:sp>
        <p:nvSpPr>
          <p:cNvPr id="2111" name="AutoShape 65"/>
          <p:cNvSpPr>
            <a:spLocks noChangeArrowheads="1"/>
          </p:cNvSpPr>
          <p:nvPr/>
        </p:nvSpPr>
        <p:spPr bwMode="auto">
          <a:xfrm>
            <a:off x="8193088" y="4913313"/>
            <a:ext cx="266700" cy="327025"/>
          </a:xfrm>
          <a:prstGeom prst="downArrow">
            <a:avLst>
              <a:gd name="adj1" fmla="val 50000"/>
              <a:gd name="adj2" fmla="val 30655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>
              <a:latin typeface="Arial" charset="0"/>
            </a:endParaRPr>
          </a:p>
        </p:txBody>
      </p:sp>
      <p:sp>
        <p:nvSpPr>
          <p:cNvPr id="2112" name="AutoShape 66"/>
          <p:cNvSpPr>
            <a:spLocks noChangeArrowheads="1"/>
          </p:cNvSpPr>
          <p:nvPr/>
        </p:nvSpPr>
        <p:spPr bwMode="auto">
          <a:xfrm>
            <a:off x="7185025" y="4913313"/>
            <a:ext cx="266700" cy="327025"/>
          </a:xfrm>
          <a:prstGeom prst="downArrow">
            <a:avLst>
              <a:gd name="adj1" fmla="val 50000"/>
              <a:gd name="adj2" fmla="val 30655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>
              <a:latin typeface="Arial" charset="0"/>
            </a:endParaRPr>
          </a:p>
        </p:txBody>
      </p:sp>
      <p:pic>
        <p:nvPicPr>
          <p:cNvPr id="2113" name="Picture 67" descr="AW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671638"/>
            <a:ext cx="576262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4" name="Picture 68" descr="ES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1825" y="2573338"/>
            <a:ext cx="431800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5" name="Picture 69" descr="ES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3900" y="3532188"/>
            <a:ext cx="431800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16" name="Rectangle 70"/>
          <p:cNvSpPr>
            <a:spLocks noChangeArrowheads="1"/>
          </p:cNvSpPr>
          <p:nvPr/>
        </p:nvSpPr>
        <p:spPr bwMode="auto">
          <a:xfrm>
            <a:off x="4932363" y="3451225"/>
            <a:ext cx="4119562" cy="576263"/>
          </a:xfrm>
          <a:prstGeom prst="rect">
            <a:avLst/>
          </a:prstGeom>
          <a:solidFill>
            <a:srgbClr val="6699FF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19062" tIns="60325" rIns="119062" bIns="60325" anchor="ctr"/>
          <a:lstStyle>
            <a:lvl1pPr defTabSz="11890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11890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11890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11890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11890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11890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400" b="1">
                <a:solidFill>
                  <a:srgbClr val="000000"/>
                </a:solidFill>
                <a:latin typeface="Verdana" pitchFamily="34" charset="0"/>
              </a:rPr>
              <a:t>MVA Hamm Betreiber Holding GmbH</a:t>
            </a:r>
          </a:p>
        </p:txBody>
      </p:sp>
      <p:pic>
        <p:nvPicPr>
          <p:cNvPr id="2117" name="Picture 71" descr="BGA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2413" y="2598738"/>
            <a:ext cx="48895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18" name="Rectangle 72"/>
          <p:cNvSpPr>
            <a:spLocks/>
          </p:cNvSpPr>
          <p:nvPr/>
        </p:nvSpPr>
        <p:spPr bwMode="auto">
          <a:xfrm>
            <a:off x="-22225" y="0"/>
            <a:ext cx="9147175" cy="1333500"/>
          </a:xfrm>
          <a:prstGeom prst="rect">
            <a:avLst/>
          </a:prstGeom>
          <a:solidFill>
            <a:srgbClr val="EAEBEE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>
              <a:latin typeface="Arial" charset="0"/>
            </a:endParaRPr>
          </a:p>
        </p:txBody>
      </p:sp>
      <p:sp>
        <p:nvSpPr>
          <p:cNvPr id="2119" name="AutoShape 73"/>
          <p:cNvSpPr>
            <a:spLocks/>
          </p:cNvSpPr>
          <p:nvPr/>
        </p:nvSpPr>
        <p:spPr bwMode="auto">
          <a:xfrm rot="-5400000">
            <a:off x="4552156" y="-3244056"/>
            <a:ext cx="38100" cy="9145588"/>
          </a:xfrm>
          <a:custGeom>
            <a:avLst/>
            <a:gdLst>
              <a:gd name="T0" fmla="*/ 0 w 21600"/>
              <a:gd name="T1" fmla="*/ 0 h 21600"/>
              <a:gd name="T2" fmla="*/ 650545 w 21600"/>
              <a:gd name="T3" fmla="*/ 0 h 21600"/>
              <a:gd name="T4" fmla="*/ 650545 w 21600"/>
              <a:gd name="T5" fmla="*/ 2147483647 h 21600"/>
              <a:gd name="T6" fmla="*/ 0 w 21600"/>
              <a:gd name="T7" fmla="*/ 2147483647 h 21600"/>
              <a:gd name="T8" fmla="*/ 0 w 21600"/>
              <a:gd name="T9" fmla="*/ 0 h 21600"/>
              <a:gd name="T10" fmla="*/ 0 w 21600"/>
              <a:gd name="T11" fmla="*/ 0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de-DE"/>
          </a:p>
        </p:txBody>
      </p:sp>
      <p:pic>
        <p:nvPicPr>
          <p:cNvPr id="2120" name="Picture 7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0" y="187325"/>
            <a:ext cx="1054100" cy="79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21" name="Text Box 76"/>
          <p:cNvSpPr txBox="1">
            <a:spLocks noChangeArrowheads="1"/>
          </p:cNvSpPr>
          <p:nvPr/>
        </p:nvSpPr>
        <p:spPr bwMode="auto">
          <a:xfrm>
            <a:off x="369888" y="538163"/>
            <a:ext cx="61325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901700" algn="l"/>
              </a:tabLst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901700" algn="l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9017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901700" algn="l"/>
              </a:tabLst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901700" algn="l"/>
              </a:tabLst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901700" algn="l"/>
              </a:tabLs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901700" algn="l"/>
              </a:tabLs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901700" algn="l"/>
              </a:tabLs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901700" algn="l"/>
              </a:tabLs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1800">
                <a:solidFill>
                  <a:srgbClr val="FF9900"/>
                </a:solidFill>
                <a:latin typeface="Verdana" pitchFamily="34" charset="0"/>
              </a:rPr>
              <a:t>MVA Hamm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de-DE" altLang="de-DE" sz="1600">
                <a:solidFill>
                  <a:srgbClr val="FF9900"/>
                </a:solidFill>
                <a:latin typeface="Verdana" pitchFamily="34" charset="0"/>
              </a:rPr>
              <a:t>Aktuelle Beteiligungsübersicht</a:t>
            </a:r>
          </a:p>
        </p:txBody>
      </p:sp>
      <p:sp>
        <p:nvSpPr>
          <p:cNvPr id="2122" name="Textfeld 2"/>
          <p:cNvSpPr txBox="1">
            <a:spLocks noChangeArrowheads="1"/>
          </p:cNvSpPr>
          <p:nvPr/>
        </p:nvSpPr>
        <p:spPr bwMode="auto">
          <a:xfrm>
            <a:off x="273050" y="63500"/>
            <a:ext cx="13271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1000">
                <a:latin typeface="Verdana" pitchFamily="34" charset="0"/>
                <a:ea typeface="Verdana" pitchFamily="34" charset="0"/>
                <a:cs typeface="Verdana" pitchFamily="34" charset="0"/>
              </a:rPr>
              <a:t>Anlage 1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Freihandform 63"/>
          <p:cNvSpPr/>
          <p:nvPr/>
        </p:nvSpPr>
        <p:spPr>
          <a:xfrm>
            <a:off x="4114800" y="1393825"/>
            <a:ext cx="485775" cy="5213350"/>
          </a:xfrm>
          <a:custGeom>
            <a:avLst/>
            <a:gdLst>
              <a:gd name="connsiteX0" fmla="*/ 0 w 485775"/>
              <a:gd name="connsiteY0" fmla="*/ 0 h 4657725"/>
              <a:gd name="connsiteX1" fmla="*/ 361950 w 485775"/>
              <a:gd name="connsiteY1" fmla="*/ 285750 h 4657725"/>
              <a:gd name="connsiteX2" fmla="*/ 76200 w 485775"/>
              <a:gd name="connsiteY2" fmla="*/ 571500 h 4657725"/>
              <a:gd name="connsiteX3" fmla="*/ 381000 w 485775"/>
              <a:gd name="connsiteY3" fmla="*/ 857250 h 4657725"/>
              <a:gd name="connsiteX4" fmla="*/ 95250 w 485775"/>
              <a:gd name="connsiteY4" fmla="*/ 1133475 h 4657725"/>
              <a:gd name="connsiteX5" fmla="*/ 409575 w 485775"/>
              <a:gd name="connsiteY5" fmla="*/ 1400175 h 4657725"/>
              <a:gd name="connsiteX6" fmla="*/ 95250 w 485775"/>
              <a:gd name="connsiteY6" fmla="*/ 1657350 h 4657725"/>
              <a:gd name="connsiteX7" fmla="*/ 419100 w 485775"/>
              <a:gd name="connsiteY7" fmla="*/ 2028825 h 4657725"/>
              <a:gd name="connsiteX8" fmla="*/ 76200 w 485775"/>
              <a:gd name="connsiteY8" fmla="*/ 2305050 h 4657725"/>
              <a:gd name="connsiteX9" fmla="*/ 438150 w 485775"/>
              <a:gd name="connsiteY9" fmla="*/ 2705100 h 4657725"/>
              <a:gd name="connsiteX10" fmla="*/ 85725 w 485775"/>
              <a:gd name="connsiteY10" fmla="*/ 3028950 h 4657725"/>
              <a:gd name="connsiteX11" fmla="*/ 466725 w 485775"/>
              <a:gd name="connsiteY11" fmla="*/ 3248025 h 4657725"/>
              <a:gd name="connsiteX12" fmla="*/ 85725 w 485775"/>
              <a:gd name="connsiteY12" fmla="*/ 3648075 h 4657725"/>
              <a:gd name="connsiteX13" fmla="*/ 466725 w 485775"/>
              <a:gd name="connsiteY13" fmla="*/ 3971925 h 4657725"/>
              <a:gd name="connsiteX14" fmla="*/ 142875 w 485775"/>
              <a:gd name="connsiteY14" fmla="*/ 4305300 h 4657725"/>
              <a:gd name="connsiteX15" fmla="*/ 485775 w 485775"/>
              <a:gd name="connsiteY15" fmla="*/ 4657725 h 4657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85775" h="4657725">
                <a:moveTo>
                  <a:pt x="0" y="0"/>
                </a:moveTo>
                <a:cubicBezTo>
                  <a:pt x="174625" y="95250"/>
                  <a:pt x="349250" y="190500"/>
                  <a:pt x="361950" y="285750"/>
                </a:cubicBezTo>
                <a:cubicBezTo>
                  <a:pt x="374650" y="381000"/>
                  <a:pt x="73025" y="476250"/>
                  <a:pt x="76200" y="571500"/>
                </a:cubicBezTo>
                <a:cubicBezTo>
                  <a:pt x="79375" y="666750"/>
                  <a:pt x="377825" y="763588"/>
                  <a:pt x="381000" y="857250"/>
                </a:cubicBezTo>
                <a:cubicBezTo>
                  <a:pt x="384175" y="950912"/>
                  <a:pt x="90488" y="1042988"/>
                  <a:pt x="95250" y="1133475"/>
                </a:cubicBezTo>
                <a:cubicBezTo>
                  <a:pt x="100012" y="1223962"/>
                  <a:pt x="409575" y="1312863"/>
                  <a:pt x="409575" y="1400175"/>
                </a:cubicBezTo>
                <a:cubicBezTo>
                  <a:pt x="409575" y="1487487"/>
                  <a:pt x="93663" y="1552575"/>
                  <a:pt x="95250" y="1657350"/>
                </a:cubicBezTo>
                <a:cubicBezTo>
                  <a:pt x="96838" y="1762125"/>
                  <a:pt x="422275" y="1920875"/>
                  <a:pt x="419100" y="2028825"/>
                </a:cubicBezTo>
                <a:cubicBezTo>
                  <a:pt x="415925" y="2136775"/>
                  <a:pt x="73025" y="2192338"/>
                  <a:pt x="76200" y="2305050"/>
                </a:cubicBezTo>
                <a:cubicBezTo>
                  <a:pt x="79375" y="2417762"/>
                  <a:pt x="436563" y="2584450"/>
                  <a:pt x="438150" y="2705100"/>
                </a:cubicBezTo>
                <a:cubicBezTo>
                  <a:pt x="439738" y="2825750"/>
                  <a:pt x="80963" y="2938463"/>
                  <a:pt x="85725" y="3028950"/>
                </a:cubicBezTo>
                <a:cubicBezTo>
                  <a:pt x="90487" y="3119437"/>
                  <a:pt x="466725" y="3144838"/>
                  <a:pt x="466725" y="3248025"/>
                </a:cubicBezTo>
                <a:cubicBezTo>
                  <a:pt x="466725" y="3351212"/>
                  <a:pt x="85725" y="3527425"/>
                  <a:pt x="85725" y="3648075"/>
                </a:cubicBezTo>
                <a:cubicBezTo>
                  <a:pt x="85725" y="3768725"/>
                  <a:pt x="457200" y="3862388"/>
                  <a:pt x="466725" y="3971925"/>
                </a:cubicBezTo>
                <a:cubicBezTo>
                  <a:pt x="476250" y="4081462"/>
                  <a:pt x="139700" y="4191000"/>
                  <a:pt x="142875" y="4305300"/>
                </a:cubicBezTo>
                <a:cubicBezTo>
                  <a:pt x="146050" y="4419600"/>
                  <a:pt x="433388" y="4597400"/>
                  <a:pt x="485775" y="4657725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de-DE"/>
          </a:p>
        </p:txBody>
      </p:sp>
      <p:sp>
        <p:nvSpPr>
          <p:cNvPr id="3075" name="Rectangle 4"/>
          <p:cNvSpPr>
            <a:spLocks noChangeArrowheads="1"/>
          </p:cNvSpPr>
          <p:nvPr/>
        </p:nvSpPr>
        <p:spPr bwMode="auto">
          <a:xfrm>
            <a:off x="8204200" y="6648450"/>
            <a:ext cx="94456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de-DE" altLang="de-DE" sz="900">
                <a:solidFill>
                  <a:srgbClr val="000000"/>
                </a:solidFill>
                <a:latin typeface="Verdana" pitchFamily="34" charset="0"/>
              </a:rPr>
              <a:t>Stand 05/15</a:t>
            </a:r>
          </a:p>
        </p:txBody>
      </p:sp>
      <p:sp>
        <p:nvSpPr>
          <p:cNvPr id="3076" name="Rectangle 6"/>
          <p:cNvSpPr>
            <a:spLocks noChangeArrowheads="1"/>
          </p:cNvSpPr>
          <p:nvPr/>
        </p:nvSpPr>
        <p:spPr bwMode="auto">
          <a:xfrm>
            <a:off x="80963" y="5453063"/>
            <a:ext cx="3744912" cy="784225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400" b="1">
                <a:solidFill>
                  <a:srgbClr val="000000"/>
                </a:solidFill>
                <a:latin typeface="Verdana" pitchFamily="34" charset="0"/>
              </a:rPr>
              <a:t>MVA Hamm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400" b="1">
                <a:solidFill>
                  <a:srgbClr val="000000"/>
                </a:solidFill>
                <a:latin typeface="Verdana" pitchFamily="34" charset="0"/>
              </a:rPr>
              <a:t>Eigentümer GmbH</a:t>
            </a:r>
          </a:p>
        </p:txBody>
      </p:sp>
      <p:sp>
        <p:nvSpPr>
          <p:cNvPr id="3077" name="Rectangle 7"/>
          <p:cNvSpPr>
            <a:spLocks noChangeArrowheads="1"/>
          </p:cNvSpPr>
          <p:nvPr/>
        </p:nvSpPr>
        <p:spPr bwMode="auto">
          <a:xfrm>
            <a:off x="4878388" y="5453063"/>
            <a:ext cx="4175125" cy="784225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latinLnBrk="1">
              <a:spcBef>
                <a:spcPct val="0"/>
              </a:spcBef>
              <a:buFontTx/>
              <a:buNone/>
            </a:pPr>
            <a:r>
              <a:rPr lang="de-DE" altLang="de-DE" sz="1400" b="1">
                <a:solidFill>
                  <a:srgbClr val="000000"/>
                </a:solidFill>
                <a:latin typeface="Verdana" pitchFamily="34" charset="0"/>
              </a:rPr>
              <a:t>MHB Hamm</a:t>
            </a:r>
          </a:p>
          <a:p>
            <a:pPr algn="ctr" latinLnBrk="1">
              <a:spcBef>
                <a:spcPct val="0"/>
              </a:spcBef>
              <a:buFontTx/>
              <a:buNone/>
            </a:pPr>
            <a:r>
              <a:rPr lang="de-DE" altLang="de-DE" sz="1400" b="1">
                <a:solidFill>
                  <a:srgbClr val="000000"/>
                </a:solidFill>
                <a:latin typeface="Verdana" pitchFamily="34" charset="0"/>
              </a:rPr>
              <a:t>Betriebsführungs GmbH</a:t>
            </a:r>
          </a:p>
        </p:txBody>
      </p:sp>
      <p:sp>
        <p:nvSpPr>
          <p:cNvPr id="3078" name="Rectangle 9"/>
          <p:cNvSpPr>
            <a:spLocks noChangeArrowheads="1"/>
          </p:cNvSpPr>
          <p:nvPr/>
        </p:nvSpPr>
        <p:spPr bwMode="auto">
          <a:xfrm>
            <a:off x="50800" y="3562350"/>
            <a:ext cx="755650" cy="454025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000" b="1">
                <a:solidFill>
                  <a:srgbClr val="000000"/>
                </a:solidFill>
                <a:latin typeface="Verdana" pitchFamily="34" charset="0"/>
              </a:rPr>
              <a:t>EDG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000" b="1">
                <a:solidFill>
                  <a:srgbClr val="000000"/>
                </a:solidFill>
                <a:latin typeface="Verdana" pitchFamily="34" charset="0"/>
              </a:rPr>
              <a:t>Dortmund</a:t>
            </a:r>
          </a:p>
        </p:txBody>
      </p:sp>
      <p:sp>
        <p:nvSpPr>
          <p:cNvPr id="3079" name="Rectangle 10"/>
          <p:cNvSpPr>
            <a:spLocks noChangeArrowheads="1"/>
          </p:cNvSpPr>
          <p:nvPr/>
        </p:nvSpPr>
        <p:spPr bwMode="auto">
          <a:xfrm>
            <a:off x="838200" y="3568700"/>
            <a:ext cx="755650" cy="452438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000" b="1">
                <a:solidFill>
                  <a:srgbClr val="000000"/>
                </a:solidFill>
                <a:latin typeface="Verdana" pitchFamily="34" charset="0"/>
              </a:rPr>
              <a:t>VBU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000" b="1">
                <a:solidFill>
                  <a:srgbClr val="000000"/>
                </a:solidFill>
                <a:latin typeface="Verdana" pitchFamily="34" charset="0"/>
              </a:rPr>
              <a:t>Unna</a:t>
            </a:r>
          </a:p>
        </p:txBody>
      </p:sp>
      <p:sp>
        <p:nvSpPr>
          <p:cNvPr id="3080" name="Rectangle 11"/>
          <p:cNvSpPr>
            <a:spLocks noChangeArrowheads="1"/>
          </p:cNvSpPr>
          <p:nvPr/>
        </p:nvSpPr>
        <p:spPr bwMode="auto">
          <a:xfrm>
            <a:off x="1622425" y="3568700"/>
            <a:ext cx="755650" cy="454025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000" b="1">
                <a:solidFill>
                  <a:srgbClr val="000000"/>
                </a:solidFill>
                <a:latin typeface="Verdana" pitchFamily="34" charset="0"/>
              </a:rPr>
              <a:t>WFH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000" b="1">
                <a:solidFill>
                  <a:srgbClr val="000000"/>
                </a:solidFill>
                <a:latin typeface="Verdana" pitchFamily="34" charset="0"/>
              </a:rPr>
              <a:t>Hamm</a:t>
            </a:r>
          </a:p>
        </p:txBody>
      </p:sp>
      <p:sp>
        <p:nvSpPr>
          <p:cNvPr id="3081" name="Rectangle 13"/>
          <p:cNvSpPr>
            <a:spLocks noChangeArrowheads="1"/>
          </p:cNvSpPr>
          <p:nvPr/>
        </p:nvSpPr>
        <p:spPr bwMode="auto">
          <a:xfrm>
            <a:off x="4846638" y="4014788"/>
            <a:ext cx="755650" cy="454025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100" b="1">
                <a:solidFill>
                  <a:srgbClr val="000000"/>
                </a:solidFill>
                <a:latin typeface="Verdana" pitchFamily="34" charset="0"/>
              </a:rPr>
              <a:t>EDG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000" b="1">
                <a:solidFill>
                  <a:srgbClr val="000000"/>
                </a:solidFill>
                <a:latin typeface="Verdana" pitchFamily="34" charset="0"/>
              </a:rPr>
              <a:t>Dortmund</a:t>
            </a:r>
          </a:p>
        </p:txBody>
      </p:sp>
      <p:sp>
        <p:nvSpPr>
          <p:cNvPr id="3082" name="Rectangle 14"/>
          <p:cNvSpPr>
            <a:spLocks noChangeArrowheads="1"/>
          </p:cNvSpPr>
          <p:nvPr/>
        </p:nvSpPr>
        <p:spPr bwMode="auto">
          <a:xfrm>
            <a:off x="5622925" y="4010025"/>
            <a:ext cx="757238" cy="454025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100" b="1">
                <a:solidFill>
                  <a:srgbClr val="000000"/>
                </a:solidFill>
                <a:latin typeface="Verdana" pitchFamily="34" charset="0"/>
              </a:rPr>
              <a:t>VBU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000" b="1">
                <a:solidFill>
                  <a:srgbClr val="000000"/>
                </a:solidFill>
                <a:latin typeface="Verdana" pitchFamily="34" charset="0"/>
              </a:rPr>
              <a:t>Unna</a:t>
            </a:r>
          </a:p>
        </p:txBody>
      </p:sp>
      <p:sp>
        <p:nvSpPr>
          <p:cNvPr id="3083" name="Rectangle 15"/>
          <p:cNvSpPr>
            <a:spLocks noChangeArrowheads="1"/>
          </p:cNvSpPr>
          <p:nvPr/>
        </p:nvSpPr>
        <p:spPr bwMode="auto">
          <a:xfrm>
            <a:off x="6400800" y="4010025"/>
            <a:ext cx="755650" cy="454025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100" b="1">
                <a:solidFill>
                  <a:srgbClr val="000000"/>
                </a:solidFill>
                <a:latin typeface="Verdana" pitchFamily="34" charset="0"/>
              </a:rPr>
              <a:t>WFH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000" b="1">
                <a:solidFill>
                  <a:srgbClr val="000000"/>
                </a:solidFill>
                <a:latin typeface="Verdana" pitchFamily="34" charset="0"/>
              </a:rPr>
              <a:t>Hamm</a:t>
            </a:r>
          </a:p>
        </p:txBody>
      </p:sp>
      <p:sp>
        <p:nvSpPr>
          <p:cNvPr id="3084" name="Rectangle 45"/>
          <p:cNvSpPr>
            <a:spLocks noChangeArrowheads="1"/>
          </p:cNvSpPr>
          <p:nvPr/>
        </p:nvSpPr>
        <p:spPr bwMode="auto">
          <a:xfrm>
            <a:off x="2320925" y="2763838"/>
            <a:ext cx="755650" cy="576262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100" b="1">
                <a:solidFill>
                  <a:srgbClr val="000000"/>
                </a:solidFill>
                <a:latin typeface="Verdana" pitchFamily="34" charset="0"/>
              </a:rPr>
              <a:t>BGS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100" b="1">
                <a:solidFill>
                  <a:srgbClr val="000000"/>
                </a:solidFill>
                <a:latin typeface="Verdana" pitchFamily="34" charset="0"/>
              </a:rPr>
              <a:t>Soest</a:t>
            </a:r>
            <a:endParaRPr lang="de-DE" altLang="de-DE" sz="110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3085" name="Text Box 53"/>
          <p:cNvSpPr txBox="1">
            <a:spLocks noChangeArrowheads="1"/>
          </p:cNvSpPr>
          <p:nvPr/>
        </p:nvSpPr>
        <p:spPr bwMode="auto">
          <a:xfrm>
            <a:off x="5726113" y="1495425"/>
            <a:ext cx="2363787" cy="24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000">
                <a:solidFill>
                  <a:srgbClr val="000000"/>
                </a:solidFill>
                <a:latin typeface="Verdana" pitchFamily="34" charset="0"/>
              </a:rPr>
              <a:t>100 % Kommunal</a:t>
            </a:r>
          </a:p>
        </p:txBody>
      </p:sp>
      <p:grpSp>
        <p:nvGrpSpPr>
          <p:cNvPr id="3086" name="Gruppieren 9"/>
          <p:cNvGrpSpPr>
            <a:grpSpLocks/>
          </p:cNvGrpSpPr>
          <p:nvPr/>
        </p:nvGrpSpPr>
        <p:grpSpPr bwMode="auto">
          <a:xfrm>
            <a:off x="2312988" y="1617663"/>
            <a:ext cx="757237" cy="576262"/>
            <a:chOff x="2659063" y="1662112"/>
            <a:chExt cx="756000" cy="576000"/>
          </a:xfrm>
        </p:grpSpPr>
        <p:sp>
          <p:nvSpPr>
            <p:cNvPr id="3135" name="Rectangle 51"/>
            <p:cNvSpPr>
              <a:spLocks noChangeArrowheads="1"/>
            </p:cNvSpPr>
            <p:nvPr/>
          </p:nvSpPr>
          <p:spPr bwMode="auto">
            <a:xfrm>
              <a:off x="2659063" y="1662112"/>
              <a:ext cx="756000" cy="576000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119062" tIns="60325" rIns="119062" bIns="60325" anchor="ctr"/>
            <a:lstStyle>
              <a:lvl1pPr defTabSz="11890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defTabSz="11890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defTabSz="11890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defTabSz="11890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defTabSz="11890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defTabSz="11890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defTabSz="11890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defTabSz="11890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defTabSz="11890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endParaRPr lang="de-DE" altLang="de-DE" sz="1000" b="1">
                <a:solidFill>
                  <a:srgbClr val="FFFFFF"/>
                </a:solidFill>
                <a:latin typeface="Verdana" pitchFamily="34" charset="0"/>
              </a:endParaRPr>
            </a:p>
          </p:txBody>
        </p:sp>
        <p:pic>
          <p:nvPicPr>
            <p:cNvPr id="3136" name="Picture 69" descr="ES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1466" y="1695557"/>
              <a:ext cx="521808" cy="5179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7" name="Gruppieren 11"/>
          <p:cNvGrpSpPr>
            <a:grpSpLocks/>
          </p:cNvGrpSpPr>
          <p:nvPr/>
        </p:nvGrpSpPr>
        <p:grpSpPr bwMode="auto">
          <a:xfrm>
            <a:off x="3097213" y="2763838"/>
            <a:ext cx="755650" cy="576262"/>
            <a:chOff x="3673475" y="2560637"/>
            <a:chExt cx="756000" cy="576000"/>
          </a:xfrm>
        </p:grpSpPr>
        <p:sp>
          <p:nvSpPr>
            <p:cNvPr id="3133" name="Rectangle 52"/>
            <p:cNvSpPr>
              <a:spLocks noChangeArrowheads="1"/>
            </p:cNvSpPr>
            <p:nvPr/>
          </p:nvSpPr>
          <p:spPr bwMode="auto">
            <a:xfrm>
              <a:off x="3673475" y="2560637"/>
              <a:ext cx="756000" cy="576000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119062" tIns="60325" rIns="119062" bIns="60325" anchor="ctr"/>
            <a:lstStyle>
              <a:lvl1pPr defTabSz="11890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defTabSz="11890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defTabSz="11890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defTabSz="11890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defTabSz="11890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defTabSz="11890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defTabSz="11890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defTabSz="11890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defTabSz="11890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endParaRPr lang="de-DE" altLang="de-DE" sz="1100" b="1">
                <a:solidFill>
                  <a:srgbClr val="000000"/>
                </a:solidFill>
                <a:latin typeface="Verdana" pitchFamily="34" charset="0"/>
              </a:endParaRPr>
            </a:p>
          </p:txBody>
        </p:sp>
        <p:pic>
          <p:nvPicPr>
            <p:cNvPr id="3134" name="Picture 71" descr="BG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1203" y="2610577"/>
              <a:ext cx="569357" cy="4695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88" name="Rectangle 72"/>
          <p:cNvSpPr>
            <a:spLocks/>
          </p:cNvSpPr>
          <p:nvPr/>
        </p:nvSpPr>
        <p:spPr bwMode="auto">
          <a:xfrm>
            <a:off x="-3175" y="1588"/>
            <a:ext cx="9147175" cy="1333500"/>
          </a:xfrm>
          <a:prstGeom prst="rect">
            <a:avLst/>
          </a:prstGeom>
          <a:solidFill>
            <a:srgbClr val="EAEBEE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89" name="AutoShape 73"/>
          <p:cNvSpPr>
            <a:spLocks/>
          </p:cNvSpPr>
          <p:nvPr/>
        </p:nvSpPr>
        <p:spPr bwMode="auto">
          <a:xfrm rot="-5400000">
            <a:off x="4552156" y="-3244056"/>
            <a:ext cx="38100" cy="9145588"/>
          </a:xfrm>
          <a:custGeom>
            <a:avLst/>
            <a:gdLst>
              <a:gd name="T0" fmla="*/ 0 w 21600"/>
              <a:gd name="T1" fmla="*/ 0 h 21600"/>
              <a:gd name="T2" fmla="*/ 650545 w 21600"/>
              <a:gd name="T3" fmla="*/ 0 h 21600"/>
              <a:gd name="T4" fmla="*/ 650545 w 21600"/>
              <a:gd name="T5" fmla="*/ 2147483647 h 21600"/>
              <a:gd name="T6" fmla="*/ 0 w 21600"/>
              <a:gd name="T7" fmla="*/ 2147483647 h 21600"/>
              <a:gd name="T8" fmla="*/ 0 w 21600"/>
              <a:gd name="T9" fmla="*/ 0 h 21600"/>
              <a:gd name="T10" fmla="*/ 0 w 21600"/>
              <a:gd name="T11" fmla="*/ 0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de-DE"/>
          </a:p>
        </p:txBody>
      </p:sp>
      <p:pic>
        <p:nvPicPr>
          <p:cNvPr id="3090" name="Picture 7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0" y="187325"/>
            <a:ext cx="1054100" cy="79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91" name="Text Box 76"/>
          <p:cNvSpPr txBox="1">
            <a:spLocks noChangeArrowheads="1"/>
          </p:cNvSpPr>
          <p:nvPr/>
        </p:nvSpPr>
        <p:spPr bwMode="auto">
          <a:xfrm>
            <a:off x="369888" y="538163"/>
            <a:ext cx="61325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901700" algn="l"/>
              </a:tabLst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901700" algn="l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9017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901700" algn="l"/>
              </a:tabLst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901700" algn="l"/>
              </a:tabLst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901700" algn="l"/>
              </a:tabLs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901700" algn="l"/>
              </a:tabLs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901700" algn="l"/>
              </a:tabLs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901700" algn="l"/>
              </a:tabLs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1800">
                <a:solidFill>
                  <a:srgbClr val="FF9900"/>
                </a:solidFill>
                <a:latin typeface="Verdana" pitchFamily="34" charset="0"/>
              </a:rPr>
              <a:t>MVA Hamm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de-DE" altLang="de-DE" sz="1600">
                <a:solidFill>
                  <a:srgbClr val="FF9900"/>
                </a:solidFill>
                <a:latin typeface="Verdana" pitchFamily="34" charset="0"/>
              </a:rPr>
              <a:t>Eventuelle Beteiligungsübersicht ab 1. Januar 2018</a:t>
            </a:r>
          </a:p>
        </p:txBody>
      </p:sp>
      <p:grpSp>
        <p:nvGrpSpPr>
          <p:cNvPr id="3092" name="Gruppieren 7"/>
          <p:cNvGrpSpPr>
            <a:grpSpLocks/>
          </p:cNvGrpSpPr>
          <p:nvPr/>
        </p:nvGrpSpPr>
        <p:grpSpPr bwMode="auto">
          <a:xfrm>
            <a:off x="8302625" y="2133600"/>
            <a:ext cx="766763" cy="647700"/>
            <a:chOff x="8198261" y="2133228"/>
            <a:chExt cx="766991" cy="647700"/>
          </a:xfrm>
        </p:grpSpPr>
        <p:sp>
          <p:nvSpPr>
            <p:cNvPr id="3131" name="Rectangle 38"/>
            <p:cNvSpPr>
              <a:spLocks noChangeArrowheads="1"/>
            </p:cNvSpPr>
            <p:nvPr/>
          </p:nvSpPr>
          <p:spPr bwMode="auto">
            <a:xfrm>
              <a:off x="8198261" y="2133228"/>
              <a:ext cx="756000" cy="647700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119062" tIns="60325" rIns="119062" bIns="60325" anchor="ctr"/>
            <a:lstStyle>
              <a:lvl1pPr defTabSz="11890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defTabSz="11890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defTabSz="11890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defTabSz="11890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defTabSz="11890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defTabSz="11890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defTabSz="11890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defTabSz="11890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defTabSz="11890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endParaRPr lang="de-DE" altLang="de-DE" sz="1100">
                <a:solidFill>
                  <a:srgbClr val="000000"/>
                </a:solidFill>
                <a:latin typeface="Verdana" pitchFamily="34" charset="0"/>
              </a:endParaRPr>
            </a:p>
          </p:txBody>
        </p:sp>
        <p:pic>
          <p:nvPicPr>
            <p:cNvPr id="3132" name="Picture 43" descr="Kreis Warendorf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327"/>
            <a:stretch>
              <a:fillRect/>
            </a:stretch>
          </p:blipFill>
          <p:spPr bwMode="auto">
            <a:xfrm>
              <a:off x="8244408" y="2221014"/>
              <a:ext cx="720844" cy="487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93" name="Gruppieren 5"/>
          <p:cNvGrpSpPr>
            <a:grpSpLocks/>
          </p:cNvGrpSpPr>
          <p:nvPr/>
        </p:nvGrpSpPr>
        <p:grpSpPr bwMode="auto">
          <a:xfrm>
            <a:off x="7323138" y="2133600"/>
            <a:ext cx="755650" cy="647700"/>
            <a:chOff x="6732588" y="2020229"/>
            <a:chExt cx="824400" cy="647700"/>
          </a:xfrm>
        </p:grpSpPr>
        <p:sp>
          <p:nvSpPr>
            <p:cNvPr id="3129" name="Rectangle 37"/>
            <p:cNvSpPr>
              <a:spLocks noChangeArrowheads="1"/>
            </p:cNvSpPr>
            <p:nvPr/>
          </p:nvSpPr>
          <p:spPr bwMode="auto">
            <a:xfrm>
              <a:off x="6732588" y="2020229"/>
              <a:ext cx="824400" cy="647700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119062" tIns="60325" rIns="119062" bIns="60325" anchor="ctr"/>
            <a:lstStyle>
              <a:lvl1pPr defTabSz="11890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defTabSz="11890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defTabSz="11890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defTabSz="11890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defTabSz="11890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defTabSz="11890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defTabSz="11890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defTabSz="11890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defTabSz="11890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endParaRPr lang="de-DE" altLang="de-DE" sz="1100">
                <a:solidFill>
                  <a:srgbClr val="000000"/>
                </a:solidFill>
                <a:latin typeface="Verdana" pitchFamily="34" charset="0"/>
              </a:endParaRPr>
            </a:p>
          </p:txBody>
        </p:sp>
        <p:pic>
          <p:nvPicPr>
            <p:cNvPr id="3130" name="Grafik 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391" t="8908" r="78542" b="81229"/>
            <a:stretch>
              <a:fillRect/>
            </a:stretch>
          </p:blipFill>
          <p:spPr bwMode="auto">
            <a:xfrm>
              <a:off x="6922942" y="2047217"/>
              <a:ext cx="459089" cy="579437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94" name="Rectangle 45"/>
          <p:cNvSpPr>
            <a:spLocks noChangeArrowheads="1"/>
          </p:cNvSpPr>
          <p:nvPr/>
        </p:nvSpPr>
        <p:spPr bwMode="auto">
          <a:xfrm>
            <a:off x="7342188" y="3544888"/>
            <a:ext cx="755650" cy="576262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1100" b="1">
                <a:solidFill>
                  <a:srgbClr val="000000"/>
                </a:solidFill>
                <a:latin typeface="Verdana" pitchFamily="34" charset="0"/>
              </a:rPr>
              <a:t>EVB</a:t>
            </a:r>
            <a:endParaRPr lang="de-DE" altLang="de-DE" sz="1100">
              <a:solidFill>
                <a:srgbClr val="000000"/>
              </a:solidFill>
              <a:latin typeface="Verdana" pitchFamily="34" charset="0"/>
            </a:endParaRPr>
          </a:p>
        </p:txBody>
      </p:sp>
      <p:grpSp>
        <p:nvGrpSpPr>
          <p:cNvPr id="3095" name="Gruppieren 8"/>
          <p:cNvGrpSpPr>
            <a:grpSpLocks/>
          </p:cNvGrpSpPr>
          <p:nvPr/>
        </p:nvGrpSpPr>
        <p:grpSpPr bwMode="auto">
          <a:xfrm>
            <a:off x="8297863" y="3536950"/>
            <a:ext cx="755650" cy="579438"/>
            <a:chOff x="8297914" y="3420864"/>
            <a:chExt cx="756000" cy="579438"/>
          </a:xfrm>
        </p:grpSpPr>
        <p:sp>
          <p:nvSpPr>
            <p:cNvPr id="3127" name="Rectangle 45"/>
            <p:cNvSpPr>
              <a:spLocks noChangeArrowheads="1"/>
            </p:cNvSpPr>
            <p:nvPr/>
          </p:nvSpPr>
          <p:spPr bwMode="auto">
            <a:xfrm>
              <a:off x="8297914" y="3420864"/>
              <a:ext cx="756000" cy="574901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90488" tIns="44450" rIns="90488" bIns="44450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de-DE" altLang="de-DE" sz="1100">
                  <a:solidFill>
                    <a:srgbClr val="000000"/>
                  </a:solidFill>
                  <a:latin typeface="Verdana" pitchFamily="34" charset="0"/>
                </a:rPr>
                <a:t> </a:t>
              </a:r>
            </a:p>
          </p:txBody>
        </p:sp>
        <p:pic>
          <p:nvPicPr>
            <p:cNvPr id="3128" name="Grafik 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51331" y="3441959"/>
              <a:ext cx="559839" cy="5583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96" name="Line 12"/>
          <p:cNvSpPr>
            <a:spLocks noChangeShapeType="1"/>
          </p:cNvSpPr>
          <p:nvPr/>
        </p:nvSpPr>
        <p:spPr bwMode="auto">
          <a:xfrm>
            <a:off x="7704138" y="2811463"/>
            <a:ext cx="0" cy="68421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3097" name="Line 12"/>
          <p:cNvSpPr>
            <a:spLocks noChangeShapeType="1"/>
          </p:cNvSpPr>
          <p:nvPr/>
        </p:nvSpPr>
        <p:spPr bwMode="auto">
          <a:xfrm>
            <a:off x="8675688" y="2811463"/>
            <a:ext cx="0" cy="68421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3098" name="Line 12"/>
          <p:cNvSpPr>
            <a:spLocks noChangeShapeType="1"/>
          </p:cNvSpPr>
          <p:nvPr/>
        </p:nvSpPr>
        <p:spPr bwMode="auto">
          <a:xfrm>
            <a:off x="8675688" y="4157663"/>
            <a:ext cx="0" cy="12588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3099" name="Text Box 35"/>
          <p:cNvSpPr txBox="1">
            <a:spLocks noChangeArrowheads="1"/>
          </p:cNvSpPr>
          <p:nvPr/>
        </p:nvSpPr>
        <p:spPr bwMode="auto">
          <a:xfrm>
            <a:off x="8382000" y="4437063"/>
            <a:ext cx="566738" cy="2159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800">
                <a:solidFill>
                  <a:srgbClr val="000000"/>
                </a:solidFill>
                <a:latin typeface="Verdana" pitchFamily="34" charset="0"/>
              </a:rPr>
              <a:t>5,05 %</a:t>
            </a:r>
          </a:p>
        </p:txBody>
      </p:sp>
      <p:sp>
        <p:nvSpPr>
          <p:cNvPr id="3100" name="Line 12"/>
          <p:cNvSpPr>
            <a:spLocks noChangeShapeType="1"/>
          </p:cNvSpPr>
          <p:nvPr/>
        </p:nvSpPr>
        <p:spPr bwMode="auto">
          <a:xfrm>
            <a:off x="7720013" y="4157663"/>
            <a:ext cx="0" cy="12604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3101" name="Text Box 35"/>
          <p:cNvSpPr txBox="1">
            <a:spLocks noChangeArrowheads="1"/>
          </p:cNvSpPr>
          <p:nvPr/>
        </p:nvSpPr>
        <p:spPr bwMode="auto">
          <a:xfrm>
            <a:off x="7435850" y="4437063"/>
            <a:ext cx="566738" cy="2159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800">
                <a:solidFill>
                  <a:srgbClr val="000000"/>
                </a:solidFill>
                <a:latin typeface="Verdana" pitchFamily="34" charset="0"/>
              </a:rPr>
              <a:t>5,05 %</a:t>
            </a:r>
          </a:p>
        </p:txBody>
      </p:sp>
      <p:sp>
        <p:nvSpPr>
          <p:cNvPr id="3102" name="Line 12"/>
          <p:cNvSpPr>
            <a:spLocks noChangeShapeType="1"/>
          </p:cNvSpPr>
          <p:nvPr/>
        </p:nvSpPr>
        <p:spPr bwMode="auto">
          <a:xfrm>
            <a:off x="5238750" y="4481513"/>
            <a:ext cx="0" cy="9366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3103" name="Text Box 35"/>
          <p:cNvSpPr txBox="1">
            <a:spLocks noChangeArrowheads="1"/>
          </p:cNvSpPr>
          <p:nvPr/>
        </p:nvSpPr>
        <p:spPr bwMode="auto">
          <a:xfrm>
            <a:off x="4921250" y="4779963"/>
            <a:ext cx="631825" cy="2159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800">
                <a:solidFill>
                  <a:srgbClr val="000000"/>
                </a:solidFill>
                <a:latin typeface="Verdana" pitchFamily="34" charset="0"/>
              </a:rPr>
              <a:t>42,87 %</a:t>
            </a:r>
          </a:p>
        </p:txBody>
      </p:sp>
      <p:sp>
        <p:nvSpPr>
          <p:cNvPr id="3104" name="Line 12"/>
          <p:cNvSpPr>
            <a:spLocks noChangeShapeType="1"/>
          </p:cNvSpPr>
          <p:nvPr/>
        </p:nvSpPr>
        <p:spPr bwMode="auto">
          <a:xfrm>
            <a:off x="5997575" y="4479925"/>
            <a:ext cx="0" cy="9366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3105" name="Text Box 35"/>
          <p:cNvSpPr txBox="1">
            <a:spLocks noChangeArrowheads="1"/>
          </p:cNvSpPr>
          <p:nvPr/>
        </p:nvSpPr>
        <p:spPr bwMode="auto">
          <a:xfrm>
            <a:off x="5678488" y="4778375"/>
            <a:ext cx="633412" cy="2159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800">
                <a:solidFill>
                  <a:srgbClr val="000000"/>
                </a:solidFill>
                <a:latin typeface="Verdana" pitchFamily="34" charset="0"/>
              </a:rPr>
              <a:t>31,95 %</a:t>
            </a:r>
          </a:p>
        </p:txBody>
      </p:sp>
      <p:sp>
        <p:nvSpPr>
          <p:cNvPr id="3106" name="Line 12"/>
          <p:cNvSpPr>
            <a:spLocks noChangeShapeType="1"/>
          </p:cNvSpPr>
          <p:nvPr/>
        </p:nvSpPr>
        <p:spPr bwMode="auto">
          <a:xfrm>
            <a:off x="6772275" y="4481513"/>
            <a:ext cx="0" cy="9366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3107" name="Text Box 35"/>
          <p:cNvSpPr txBox="1">
            <a:spLocks noChangeArrowheads="1"/>
          </p:cNvSpPr>
          <p:nvPr/>
        </p:nvSpPr>
        <p:spPr bwMode="auto">
          <a:xfrm>
            <a:off x="6453188" y="4797425"/>
            <a:ext cx="633412" cy="2159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800">
                <a:solidFill>
                  <a:srgbClr val="000000"/>
                </a:solidFill>
                <a:latin typeface="Verdana" pitchFamily="34" charset="0"/>
              </a:rPr>
              <a:t>15,08 %</a:t>
            </a:r>
          </a:p>
        </p:txBody>
      </p:sp>
      <p:grpSp>
        <p:nvGrpSpPr>
          <p:cNvPr id="3108" name="Gruppieren 10"/>
          <p:cNvGrpSpPr>
            <a:grpSpLocks/>
          </p:cNvGrpSpPr>
          <p:nvPr/>
        </p:nvGrpSpPr>
        <p:grpSpPr bwMode="auto">
          <a:xfrm>
            <a:off x="3087688" y="1620838"/>
            <a:ext cx="757237" cy="576262"/>
            <a:chOff x="3616325" y="1646237"/>
            <a:chExt cx="756000" cy="576000"/>
          </a:xfrm>
        </p:grpSpPr>
        <p:sp>
          <p:nvSpPr>
            <p:cNvPr id="3125" name="Rectangle 41"/>
            <p:cNvSpPr>
              <a:spLocks noChangeArrowheads="1"/>
            </p:cNvSpPr>
            <p:nvPr/>
          </p:nvSpPr>
          <p:spPr bwMode="auto">
            <a:xfrm>
              <a:off x="3616325" y="1646237"/>
              <a:ext cx="756000" cy="576000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119062" tIns="60325" rIns="119062" bIns="60325" anchor="ctr"/>
            <a:lstStyle>
              <a:lvl1pPr defTabSz="11890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defTabSz="11890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defTabSz="11890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defTabSz="11890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defTabSz="11890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defTabSz="11890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defTabSz="11890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defTabSz="11890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defTabSz="11890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endParaRPr lang="de-DE" altLang="de-DE" sz="1000" b="1">
                <a:solidFill>
                  <a:srgbClr val="000000"/>
                </a:solidFill>
                <a:latin typeface="Verdana" pitchFamily="34" charset="0"/>
              </a:endParaRPr>
            </a:p>
          </p:txBody>
        </p:sp>
        <p:pic>
          <p:nvPicPr>
            <p:cNvPr id="3126" name="Picture 74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2082" y="1707358"/>
              <a:ext cx="625963" cy="472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109" name="Line 12"/>
          <p:cNvSpPr>
            <a:spLocks noChangeShapeType="1"/>
          </p:cNvSpPr>
          <p:nvPr/>
        </p:nvSpPr>
        <p:spPr bwMode="auto">
          <a:xfrm>
            <a:off x="3475038" y="2222500"/>
            <a:ext cx="0" cy="5032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3110" name="Line 12"/>
          <p:cNvSpPr>
            <a:spLocks noChangeShapeType="1"/>
          </p:cNvSpPr>
          <p:nvPr/>
        </p:nvSpPr>
        <p:spPr bwMode="auto">
          <a:xfrm>
            <a:off x="2695575" y="2224088"/>
            <a:ext cx="0" cy="5032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3111" name="Line 12"/>
          <p:cNvSpPr>
            <a:spLocks noChangeShapeType="1"/>
          </p:cNvSpPr>
          <p:nvPr/>
        </p:nvSpPr>
        <p:spPr bwMode="auto">
          <a:xfrm>
            <a:off x="434975" y="4048125"/>
            <a:ext cx="0" cy="13668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3112" name="Line 12"/>
          <p:cNvSpPr>
            <a:spLocks noChangeShapeType="1"/>
          </p:cNvSpPr>
          <p:nvPr/>
        </p:nvSpPr>
        <p:spPr bwMode="auto">
          <a:xfrm>
            <a:off x="1216025" y="4059238"/>
            <a:ext cx="0" cy="13684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3113" name="Line 12"/>
          <p:cNvSpPr>
            <a:spLocks noChangeShapeType="1"/>
          </p:cNvSpPr>
          <p:nvPr/>
        </p:nvSpPr>
        <p:spPr bwMode="auto">
          <a:xfrm>
            <a:off x="1989138" y="4059238"/>
            <a:ext cx="0" cy="13684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3114" name="Text Box 24"/>
          <p:cNvSpPr txBox="1">
            <a:spLocks noChangeArrowheads="1"/>
          </p:cNvSpPr>
          <p:nvPr/>
        </p:nvSpPr>
        <p:spPr bwMode="auto">
          <a:xfrm>
            <a:off x="1663700" y="4559300"/>
            <a:ext cx="631825" cy="2159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800">
                <a:solidFill>
                  <a:srgbClr val="000000"/>
                </a:solidFill>
                <a:latin typeface="Verdana" pitchFamily="34" charset="0"/>
              </a:rPr>
              <a:t>15,08 %</a:t>
            </a:r>
          </a:p>
        </p:txBody>
      </p:sp>
      <p:sp>
        <p:nvSpPr>
          <p:cNvPr id="3115" name="Text Box 25"/>
          <p:cNvSpPr txBox="1">
            <a:spLocks noChangeArrowheads="1"/>
          </p:cNvSpPr>
          <p:nvPr/>
        </p:nvSpPr>
        <p:spPr bwMode="auto">
          <a:xfrm>
            <a:off x="119063" y="4546600"/>
            <a:ext cx="631825" cy="2159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800">
                <a:solidFill>
                  <a:srgbClr val="000000"/>
                </a:solidFill>
                <a:latin typeface="Verdana" pitchFamily="34" charset="0"/>
              </a:rPr>
              <a:t>46,09 %</a:t>
            </a:r>
          </a:p>
        </p:txBody>
      </p:sp>
      <p:sp>
        <p:nvSpPr>
          <p:cNvPr id="3116" name="Text Box 63"/>
          <p:cNvSpPr txBox="1">
            <a:spLocks noChangeArrowheads="1"/>
          </p:cNvSpPr>
          <p:nvPr/>
        </p:nvSpPr>
        <p:spPr bwMode="auto">
          <a:xfrm>
            <a:off x="901700" y="4559300"/>
            <a:ext cx="631825" cy="2159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800">
                <a:solidFill>
                  <a:srgbClr val="000000"/>
                </a:solidFill>
                <a:latin typeface="Verdana" pitchFamily="34" charset="0"/>
              </a:rPr>
              <a:t>28,73 %</a:t>
            </a:r>
          </a:p>
        </p:txBody>
      </p:sp>
      <p:sp>
        <p:nvSpPr>
          <p:cNvPr id="3117" name="Line 12"/>
          <p:cNvSpPr>
            <a:spLocks noChangeShapeType="1"/>
          </p:cNvSpPr>
          <p:nvPr/>
        </p:nvSpPr>
        <p:spPr bwMode="auto">
          <a:xfrm>
            <a:off x="3475038" y="3367088"/>
            <a:ext cx="0" cy="20510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3118" name="Text Box 62"/>
          <p:cNvSpPr txBox="1">
            <a:spLocks noChangeArrowheads="1"/>
          </p:cNvSpPr>
          <p:nvPr/>
        </p:nvSpPr>
        <p:spPr bwMode="auto">
          <a:xfrm>
            <a:off x="3176588" y="4562475"/>
            <a:ext cx="566737" cy="2159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800">
                <a:solidFill>
                  <a:srgbClr val="000000"/>
                </a:solidFill>
                <a:latin typeface="Verdana" pitchFamily="34" charset="0"/>
              </a:rPr>
              <a:t>5,05 %</a:t>
            </a:r>
          </a:p>
        </p:txBody>
      </p:sp>
      <p:sp>
        <p:nvSpPr>
          <p:cNvPr id="3119" name="Line 12"/>
          <p:cNvSpPr>
            <a:spLocks noChangeShapeType="1"/>
          </p:cNvSpPr>
          <p:nvPr/>
        </p:nvSpPr>
        <p:spPr bwMode="auto">
          <a:xfrm>
            <a:off x="2719388" y="3365500"/>
            <a:ext cx="0" cy="20526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3120" name="Text Box 23"/>
          <p:cNvSpPr txBox="1">
            <a:spLocks noChangeArrowheads="1"/>
          </p:cNvSpPr>
          <p:nvPr/>
        </p:nvSpPr>
        <p:spPr bwMode="auto">
          <a:xfrm>
            <a:off x="2449513" y="4564063"/>
            <a:ext cx="565150" cy="2159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800">
                <a:solidFill>
                  <a:srgbClr val="000000"/>
                </a:solidFill>
                <a:latin typeface="Verdana" pitchFamily="34" charset="0"/>
              </a:rPr>
              <a:t>5,05 %</a:t>
            </a:r>
          </a:p>
        </p:txBody>
      </p:sp>
      <p:sp>
        <p:nvSpPr>
          <p:cNvPr id="3121" name="Text Box 53"/>
          <p:cNvSpPr txBox="1">
            <a:spLocks noChangeArrowheads="1"/>
          </p:cNvSpPr>
          <p:nvPr/>
        </p:nvSpPr>
        <p:spPr bwMode="auto">
          <a:xfrm>
            <a:off x="7596188" y="6226175"/>
            <a:ext cx="1512887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900">
                <a:solidFill>
                  <a:srgbClr val="000000"/>
                </a:solidFill>
                <a:latin typeface="Verdana" pitchFamily="34" charset="0"/>
              </a:rPr>
              <a:t>Kapazität: 217.500 t/a</a:t>
            </a:r>
          </a:p>
        </p:txBody>
      </p:sp>
      <p:sp>
        <p:nvSpPr>
          <p:cNvPr id="3122" name="Text Box 31"/>
          <p:cNvSpPr txBox="1">
            <a:spLocks noChangeArrowheads="1"/>
          </p:cNvSpPr>
          <p:nvPr/>
        </p:nvSpPr>
        <p:spPr bwMode="auto">
          <a:xfrm>
            <a:off x="4016375" y="5627688"/>
            <a:ext cx="654050" cy="4238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15000"/>
              </a:spcBef>
              <a:buFontTx/>
              <a:buNone/>
            </a:pPr>
            <a:r>
              <a:rPr lang="de-DE" altLang="de-DE" sz="1000">
                <a:solidFill>
                  <a:srgbClr val="000000"/>
                </a:solidFill>
                <a:latin typeface="Verdana" pitchFamily="34" charset="0"/>
              </a:rPr>
              <a:t>Pacht-</a:t>
            </a:r>
          </a:p>
          <a:p>
            <a:pPr algn="ctr">
              <a:spcBef>
                <a:spcPct val="15000"/>
              </a:spcBef>
              <a:buFontTx/>
              <a:buNone/>
            </a:pPr>
            <a:r>
              <a:rPr lang="de-DE" altLang="de-DE" sz="1000">
                <a:solidFill>
                  <a:srgbClr val="000000"/>
                </a:solidFill>
                <a:latin typeface="Verdana" pitchFamily="34" charset="0"/>
              </a:rPr>
              <a:t>vertrag</a:t>
            </a:r>
          </a:p>
        </p:txBody>
      </p:sp>
      <p:sp>
        <p:nvSpPr>
          <p:cNvPr id="3123" name="Line 12"/>
          <p:cNvSpPr>
            <a:spLocks noChangeShapeType="1"/>
          </p:cNvSpPr>
          <p:nvPr/>
        </p:nvSpPr>
        <p:spPr bwMode="auto">
          <a:xfrm flipV="1">
            <a:off x="3878263" y="5848350"/>
            <a:ext cx="9366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3124" name="Textfeld 64"/>
          <p:cNvSpPr txBox="1">
            <a:spLocks noChangeArrowheads="1"/>
          </p:cNvSpPr>
          <p:nvPr/>
        </p:nvSpPr>
        <p:spPr bwMode="auto">
          <a:xfrm>
            <a:off x="273050" y="63500"/>
            <a:ext cx="13271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de-DE" sz="1000">
                <a:latin typeface="Verdana" pitchFamily="34" charset="0"/>
                <a:ea typeface="Verdana" pitchFamily="34" charset="0"/>
                <a:cs typeface="Verdana" pitchFamily="34" charset="0"/>
              </a:rPr>
              <a:t>Anlage 2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Standarddesign">
  <a:themeElements>
    <a:clrScheme name="1_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Standard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1_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151</Words>
  <Application>Microsoft Office PowerPoint</Application>
  <PresentationFormat>Bildschirmpräsentation (4:3)</PresentationFormat>
  <Paragraphs>103</Paragraphs>
  <Slides>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7" baseType="lpstr">
      <vt:lpstr>Arial</vt:lpstr>
      <vt:lpstr>Times New Roman</vt:lpstr>
      <vt:lpstr>Calibri</vt:lpstr>
      <vt:lpstr>Verdana</vt:lpstr>
      <vt:lpstr>1_Standarddesign</vt:lpstr>
      <vt:lpstr>PowerPoint-Präsentation</vt:lpstr>
      <vt:lpstr>PowerPoint-Präsentation</vt:lpstr>
    </vt:vector>
  </TitlesOfParts>
  <Company>Abfallwirtschaftsgesellschaft des Kreises WAF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OesterwinterV</dc:creator>
  <cp:lastModifiedBy>Büscher, Kunibert</cp:lastModifiedBy>
  <cp:revision>35</cp:revision>
  <dcterms:created xsi:type="dcterms:W3CDTF">2009-01-08T16:25:33Z</dcterms:created>
  <dcterms:modified xsi:type="dcterms:W3CDTF">2015-10-28T12:56:53Z</dcterms:modified>
</cp:coreProperties>
</file>