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260" r:id="rId1"/>
  </p:sldMasterIdLst>
  <p:notesMasterIdLst>
    <p:notesMasterId r:id="rId19"/>
  </p:notesMasterIdLst>
  <p:handoutMasterIdLst>
    <p:handoutMasterId r:id="rId20"/>
  </p:handoutMasterIdLst>
  <p:sldIdLst>
    <p:sldId id="352" r:id="rId2"/>
    <p:sldId id="354" r:id="rId3"/>
    <p:sldId id="357" r:id="rId4"/>
    <p:sldId id="358" r:id="rId5"/>
    <p:sldId id="360" r:id="rId6"/>
    <p:sldId id="355" r:id="rId7"/>
    <p:sldId id="361" r:id="rId8"/>
    <p:sldId id="369" r:id="rId9"/>
    <p:sldId id="371" r:id="rId10"/>
    <p:sldId id="362" r:id="rId11"/>
    <p:sldId id="365" r:id="rId12"/>
    <p:sldId id="368" r:id="rId13"/>
    <p:sldId id="366" r:id="rId14"/>
    <p:sldId id="364" r:id="rId15"/>
    <p:sldId id="363" r:id="rId16"/>
    <p:sldId id="372" r:id="rId17"/>
    <p:sldId id="301" r:id="rId18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6D5832CD-D6B3-4367-8F13-37047E44EAC6}">
          <p14:sldIdLst>
            <p14:sldId id="352"/>
            <p14:sldId id="354"/>
            <p14:sldId id="357"/>
            <p14:sldId id="358"/>
            <p14:sldId id="360"/>
            <p14:sldId id="355"/>
            <p14:sldId id="361"/>
            <p14:sldId id="369"/>
            <p14:sldId id="371"/>
            <p14:sldId id="362"/>
            <p14:sldId id="365"/>
            <p14:sldId id="368"/>
            <p14:sldId id="366"/>
            <p14:sldId id="364"/>
            <p14:sldId id="363"/>
            <p14:sldId id="372"/>
          </p14:sldIdLst>
        </p14:section>
        <p14:section name="Abschnitt ohne Titel" id="{D06A5E1D-BF43-4832-AD65-5C3807ABA186}">
          <p14:sldIdLst>
            <p14:sldId id="30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141E"/>
    <a:srgbClr val="CCCCFF"/>
    <a:srgbClr val="5A5ACA"/>
    <a:srgbClr val="5149F1"/>
    <a:srgbClr val="FF2C35"/>
    <a:srgbClr val="FFCCCC"/>
    <a:srgbClr val="FF9999"/>
    <a:srgbClr val="FF7C80"/>
    <a:srgbClr val="6B6BCF"/>
    <a:srgbClr val="5D5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84E427A-3D55-4303-BF80-6455036E1DE7}" styleName="Designformatvorlage 1 - Akz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2" autoAdjust="0"/>
    <p:restoredTop sz="91020" autoAdjust="0"/>
  </p:normalViewPr>
  <p:slideViewPr>
    <p:cSldViewPr>
      <p:cViewPr varScale="1">
        <p:scale>
          <a:sx n="68" d="100"/>
          <a:sy n="68" d="100"/>
        </p:scale>
        <p:origin x="217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2" d="100"/>
          <a:sy n="92" d="100"/>
        </p:scale>
        <p:origin x="3750" y="84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F30270\home3\23%20HIM\23.01%20IGM\Energiemanagement\Energieberichte\2022%20EB%2092-21\Daten\EB-Verbr-Alle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F30270\home3\23%20HIM\23.01%20IGM\Energiemanagement\Verbrauchserfassung%20Energie\EB-Verbr-All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F30270\home3\23%20HIM\23.01%20IGM\Energiemanagement\Verbrauchserfassung%20Energie\EB-Verbr-Alle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\\F30270\home3\23%20HIM\23.01%20IGM\Energiemanagement\Energieberichte\2022%20EB%2092-21\Daten\EB-Verbr-Alle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\\F30270\home3\23%20HIM\23.01%20IGM\Energiemanagement\Verbrauchserfassung%20Energie\EB-Verbr-Alle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F30270\home3\23%20HIM\23.01%20IGM\Energiemanagement\Verbrauchserfassung%20Energie\EB-Verbr-Alle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F30270\home3\23%20HIM\23.01%20IGM\Energiemanagement\Verbrauchserfassung%20Energie\EB-Verbr-Alle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\\F30270\home3\23%20HIM\23.01%20IGM\Energiemanagement\Verbrauchserfassung%20Energie\EB-Verbr-Alle.xlsx" TargetMode="Externa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\\F30270\home3\23%20HIM\23.01%20IGM\Energiemanagement\Verbrauchserfassung%20Energie\EB-Verbr-Alle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 Black"/>
                <a:ea typeface="Arial Black"/>
                <a:cs typeface="Arial Black"/>
              </a:defRPr>
            </a:pPr>
            <a:r>
              <a:rPr lang="de-DE"/>
              <a:t>Strom 2021</a:t>
            </a:r>
          </a:p>
        </c:rich>
      </c:tx>
      <c:layout>
        <c:manualLayout>
          <c:xMode val="edge"/>
          <c:yMode val="edge"/>
          <c:x val="3.1372586903103766E-2"/>
          <c:y val="3.115769884180772E-3"/>
        </c:manualLayout>
      </c:layout>
      <c:overlay val="0"/>
      <c:spPr>
        <a:noFill/>
        <a:ln w="25400">
          <a:noFill/>
        </a:ln>
      </c:spPr>
    </c:title>
    <c:autoTitleDeleted val="0"/>
    <c:view3D>
      <c:rotX val="25"/>
      <c:rotY val="1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32810467987409353"/>
          <c:y val="0.38438551164106965"/>
          <c:w val="0.44444458628363281"/>
          <c:h val="0.5645662202228211"/>
        </c:manualLayout>
      </c:layout>
      <c:pie3DChart>
        <c:varyColors val="1"/>
        <c:ser>
          <c:idx val="0"/>
          <c:order val="0"/>
          <c:tx>
            <c:strRef>
              <c:f>'Auft-Grup'!$A$2</c:f>
              <c:strCache>
                <c:ptCount val="1"/>
                <c:pt idx="0">
                  <c:v>Strom</c:v>
                </c:pt>
              </c:strCache>
            </c:strRef>
          </c:tx>
          <c:spPr>
            <a:ln w="12700">
              <a:solidFill>
                <a:srgbClr val="000000"/>
              </a:solidFill>
              <a:prstDash val="solid"/>
            </a:ln>
          </c:spPr>
          <c:explosion val="33"/>
          <c:dPt>
            <c:idx val="0"/>
            <c:bubble3D val="0"/>
            <c:explosion val="26"/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8F9F-45E4-BC48-64097F701749}"/>
              </c:ext>
            </c:extLst>
          </c:dPt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8F9F-45E4-BC48-64097F701749}"/>
              </c:ext>
            </c:extLst>
          </c:dPt>
          <c:dPt>
            <c:idx val="2"/>
            <c:bubble3D val="0"/>
            <c:explosion val="32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8F9F-45E4-BC48-64097F701749}"/>
              </c:ext>
            </c:extLst>
          </c:dPt>
          <c:dPt>
            <c:idx val="3"/>
            <c:bubble3D val="0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7-8F9F-45E4-BC48-64097F701749}"/>
              </c:ext>
            </c:extLst>
          </c:dPt>
          <c:dLbls>
            <c:dLbl>
              <c:idx val="0"/>
              <c:layout>
                <c:manualLayout>
                  <c:x val="1.4152717162163701E-3"/>
                  <c:y val="-9.2578549040593233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F9F-45E4-BC48-64097F701749}"/>
                </c:ext>
              </c:extLst>
            </c:dLbl>
            <c:dLbl>
              <c:idx val="1"/>
              <c:layout>
                <c:manualLayout>
                  <c:x val="-2.6378917377026873E-2"/>
                  <c:y val="-0.2025358618482153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F9F-45E4-BC48-64097F701749}"/>
                </c:ext>
              </c:extLst>
            </c:dLbl>
            <c:dLbl>
              <c:idx val="2"/>
              <c:layout>
                <c:manualLayout>
                  <c:x val="-2.1827912511925621E-2"/>
                  <c:y val="-0.1360998683939770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F9F-45E4-BC48-64097F701749}"/>
                </c:ext>
              </c:extLst>
            </c:dLbl>
            <c:dLbl>
              <c:idx val="3"/>
              <c:layout>
                <c:manualLayout>
                  <c:x val="1.7601050453130629E-3"/>
                  <c:y val="-8.891980735417781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F9F-45E4-BC48-64097F701749}"/>
                </c:ext>
              </c:extLst>
            </c:dLbl>
            <c:dLbl>
              <c:idx val="4"/>
              <c:layout>
                <c:manualLayout>
                  <c:x val="2.6032023743887186E-2"/>
                  <c:y val="-0.1633825140789440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F9F-45E4-BC48-64097F701749}"/>
                </c:ext>
              </c:extLst>
            </c:dLbl>
            <c:numFmt formatCode="0.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 algn="ctr" rtl="0">
                  <a:defRPr sz="900" b="0" i="0" u="none" strike="noStrike" baseline="0">
                    <a:solidFill>
                      <a:srgbClr val="000000"/>
                    </a:solidFill>
                    <a:latin typeface="Arial Black"/>
                    <a:ea typeface="Arial Black"/>
                    <a:cs typeface="Arial Black"/>
                  </a:defRPr>
                </a:pPr>
                <a:endParaRPr lang="de-DE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'Auft-Grup'!$B$1:$F$1</c:f>
              <c:strCache>
                <c:ptCount val="5"/>
                <c:pt idx="0">
                  <c:v>Verwaltung</c:v>
                </c:pt>
                <c:pt idx="1">
                  <c:v>Schulen</c:v>
                </c:pt>
                <c:pt idx="2">
                  <c:v>Rettungsdienst *</c:v>
                </c:pt>
                <c:pt idx="3">
                  <c:v>Sonstige</c:v>
                </c:pt>
                <c:pt idx="4">
                  <c:v>Jobcenter</c:v>
                </c:pt>
              </c:strCache>
            </c:strRef>
          </c:cat>
          <c:val>
            <c:numRef>
              <c:f>'Auft-Grup'!$B$2:$F$2</c:f>
              <c:numCache>
                <c:formatCode>0%</c:formatCode>
                <c:ptCount val="5"/>
                <c:pt idx="0">
                  <c:v>0.33224394920076067</c:v>
                </c:pt>
                <c:pt idx="1">
                  <c:v>0.58975833887384121</c:v>
                </c:pt>
                <c:pt idx="2" formatCode="0.0%">
                  <c:v>3.1201654393745334E-2</c:v>
                </c:pt>
                <c:pt idx="3" formatCode="0.0%">
                  <c:v>3.1049520997343309E-2</c:v>
                </c:pt>
                <c:pt idx="4" formatCode="0.0%">
                  <c:v>1.5746536534309533E-2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8F9F-45E4-BC48-64097F7017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DDDDDD"/>
    </a:solidFill>
    <a:ln w="12700">
      <a:solidFill>
        <a:srgbClr val="000000"/>
      </a:solidFill>
      <a:prstDash val="solid"/>
    </a:ln>
    <a:effectLst>
      <a:outerShdw dist="35921" dir="2700000" algn="br">
        <a:srgbClr val="000000"/>
      </a:outerShdw>
    </a:effectLst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562554680664917"/>
          <c:y val="9.3806688798046586E-2"/>
          <c:w val="0.84375386239866212"/>
          <c:h val="0.634552524385713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'Dia-S'!$A$5</c:f>
              <c:strCache>
                <c:ptCount val="1"/>
                <c:pt idx="0">
                  <c:v>Strom kWh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rgbClr val="0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c:spPr>
          <c:invertIfNegative val="0"/>
          <c:cat>
            <c:strRef>
              <c:f>'Dia-S'!$B$4:$AE$4</c:f>
              <c:strCache>
                <c:ptCount val="30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  <c:pt idx="19">
                  <c:v>11</c:v>
                </c:pt>
                <c:pt idx="20">
                  <c:v>12</c:v>
                </c:pt>
                <c:pt idx="21">
                  <c:v>13</c:v>
                </c:pt>
                <c:pt idx="22">
                  <c:v>14</c:v>
                </c:pt>
                <c:pt idx="23">
                  <c:v>15</c:v>
                </c:pt>
                <c:pt idx="24">
                  <c:v>16</c:v>
                </c:pt>
                <c:pt idx="25">
                  <c:v>17</c:v>
                </c:pt>
                <c:pt idx="26">
                  <c:v>18</c:v>
                </c:pt>
                <c:pt idx="27">
                  <c:v>19</c:v>
                </c:pt>
                <c:pt idx="28">
                  <c:v>20</c:v>
                </c:pt>
                <c:pt idx="29">
                  <c:v>21</c:v>
                </c:pt>
              </c:strCache>
            </c:strRef>
          </c:cat>
          <c:val>
            <c:numRef>
              <c:f>'Dia-S'!$B$5:$AE$5</c:f>
              <c:numCache>
                <c:formatCode>0%</c:formatCode>
                <c:ptCount val="30"/>
                <c:pt idx="0">
                  <c:v>1</c:v>
                </c:pt>
                <c:pt idx="1">
                  <c:v>1.0073181774551747</c:v>
                </c:pt>
                <c:pt idx="2">
                  <c:v>0.88535615028013481</c:v>
                </c:pt>
                <c:pt idx="3">
                  <c:v>0.85721043774216599</c:v>
                </c:pt>
                <c:pt idx="4">
                  <c:v>0.82502892368253145</c:v>
                </c:pt>
                <c:pt idx="5">
                  <c:v>0.77873384616530916</c:v>
                </c:pt>
                <c:pt idx="6">
                  <c:v>0.80241459708386154</c:v>
                </c:pt>
                <c:pt idx="7">
                  <c:v>0.8027552431890369</c:v>
                </c:pt>
                <c:pt idx="8">
                  <c:v>0.79336422056829925</c:v>
                </c:pt>
                <c:pt idx="9">
                  <c:v>0.76822065771117276</c:v>
                </c:pt>
                <c:pt idx="10">
                  <c:v>0.78582235811251766</c:v>
                </c:pt>
                <c:pt idx="11">
                  <c:v>0.78981755617491212</c:v>
                </c:pt>
                <c:pt idx="12">
                  <c:v>0.84007961591511859</c:v>
                </c:pt>
                <c:pt idx="13">
                  <c:v>0.85556193758795951</c:v>
                </c:pt>
                <c:pt idx="14">
                  <c:v>0.89106011669988228</c:v>
                </c:pt>
                <c:pt idx="15">
                  <c:v>0.86373999129365353</c:v>
                </c:pt>
                <c:pt idx="16">
                  <c:v>0.88616435372169899</c:v>
                </c:pt>
                <c:pt idx="17">
                  <c:v>0.90959900139333305</c:v>
                </c:pt>
                <c:pt idx="18">
                  <c:v>0.87958427036714459</c:v>
                </c:pt>
                <c:pt idx="19">
                  <c:v>0.86558659594956011</c:v>
                </c:pt>
                <c:pt idx="20">
                  <c:v>0.90034081660113408</c:v>
                </c:pt>
                <c:pt idx="21">
                  <c:v>0.87697452071569792</c:v>
                </c:pt>
                <c:pt idx="22">
                  <c:v>0.85969900163945112</c:v>
                </c:pt>
                <c:pt idx="23">
                  <c:v>0.89596619776850195</c:v>
                </c:pt>
                <c:pt idx="24">
                  <c:v>0.7103950847198367</c:v>
                </c:pt>
                <c:pt idx="25">
                  <c:v>0.70583354028065648</c:v>
                </c:pt>
                <c:pt idx="26">
                  <c:v>0.60924767014422898</c:v>
                </c:pt>
                <c:pt idx="27">
                  <c:v>0.61858728538437635</c:v>
                </c:pt>
                <c:pt idx="28">
                  <c:v>0.67258914111674362</c:v>
                </c:pt>
                <c:pt idx="29">
                  <c:v>0.74309695171633372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94-4F8B-BC2B-D748114DF498}"/>
            </c:ext>
          </c:extLst>
        </c:ser>
        <c:ser>
          <c:idx val="1"/>
          <c:order val="1"/>
          <c:tx>
            <c:strRef>
              <c:f>'Dia-S'!$A$6</c:f>
              <c:strCache>
                <c:ptCount val="1"/>
                <c:pt idx="0">
                  <c:v>Strom €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rgbClr val="0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c:spPr>
          <c:invertIfNegative val="0"/>
          <c:cat>
            <c:strRef>
              <c:f>'Dia-S'!$B$4:$AE$4</c:f>
              <c:strCache>
                <c:ptCount val="30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  <c:pt idx="19">
                  <c:v>11</c:v>
                </c:pt>
                <c:pt idx="20">
                  <c:v>12</c:v>
                </c:pt>
                <c:pt idx="21">
                  <c:v>13</c:v>
                </c:pt>
                <c:pt idx="22">
                  <c:v>14</c:v>
                </c:pt>
                <c:pt idx="23">
                  <c:v>15</c:v>
                </c:pt>
                <c:pt idx="24">
                  <c:v>16</c:v>
                </c:pt>
                <c:pt idx="25">
                  <c:v>17</c:v>
                </c:pt>
                <c:pt idx="26">
                  <c:v>18</c:v>
                </c:pt>
                <c:pt idx="27">
                  <c:v>19</c:v>
                </c:pt>
                <c:pt idx="28">
                  <c:v>20</c:v>
                </c:pt>
                <c:pt idx="29">
                  <c:v>21</c:v>
                </c:pt>
              </c:strCache>
            </c:strRef>
          </c:cat>
          <c:val>
            <c:numRef>
              <c:f>'Dia-S'!$B$6:$AE$6</c:f>
              <c:numCache>
                <c:formatCode>0%</c:formatCode>
                <c:ptCount val="30"/>
                <c:pt idx="0">
                  <c:v>1</c:v>
                </c:pt>
                <c:pt idx="1">
                  <c:v>0.99723310369242435</c:v>
                </c:pt>
                <c:pt idx="2">
                  <c:v>0.85193059365345813</c:v>
                </c:pt>
                <c:pt idx="3">
                  <c:v>0.78240105748784095</c:v>
                </c:pt>
                <c:pt idx="4">
                  <c:v>0.62750750664162724</c:v>
                </c:pt>
                <c:pt idx="5">
                  <c:v>0.63952041979758012</c:v>
                </c:pt>
                <c:pt idx="6">
                  <c:v>0.58996552046963668</c:v>
                </c:pt>
                <c:pt idx="7">
                  <c:v>0.63318700560813779</c:v>
                </c:pt>
                <c:pt idx="8">
                  <c:v>0.42855186585179628</c:v>
                </c:pt>
                <c:pt idx="9">
                  <c:v>0.46257285971788997</c:v>
                </c:pt>
                <c:pt idx="10">
                  <c:v>0.50369776997360705</c:v>
                </c:pt>
                <c:pt idx="11">
                  <c:v>0.56789615211372391</c:v>
                </c:pt>
                <c:pt idx="12">
                  <c:v>0.58791439034607862</c:v>
                </c:pt>
                <c:pt idx="13">
                  <c:v>0.64338706682218838</c:v>
                </c:pt>
                <c:pt idx="14">
                  <c:v>0.7205498912140984</c:v>
                </c:pt>
                <c:pt idx="15">
                  <c:v>0.83987232218450558</c:v>
                </c:pt>
                <c:pt idx="16">
                  <c:v>0.86994838148735587</c:v>
                </c:pt>
                <c:pt idx="17">
                  <c:v>0.90446757401830435</c:v>
                </c:pt>
                <c:pt idx="18">
                  <c:v>0.9643132783278433</c:v>
                </c:pt>
                <c:pt idx="19">
                  <c:v>0.92551230316487032</c:v>
                </c:pt>
                <c:pt idx="20">
                  <c:v>0.98873009597303718</c:v>
                </c:pt>
                <c:pt idx="21">
                  <c:v>1.0910733024421071</c:v>
                </c:pt>
                <c:pt idx="22">
                  <c:v>1.0645290395519087</c:v>
                </c:pt>
                <c:pt idx="23">
                  <c:v>0.9930369673221876</c:v>
                </c:pt>
                <c:pt idx="24">
                  <c:v>0.94514845470439302</c:v>
                </c:pt>
                <c:pt idx="25">
                  <c:v>0.85144708613019371</c:v>
                </c:pt>
                <c:pt idx="26">
                  <c:v>0.81040684339773938</c:v>
                </c:pt>
                <c:pt idx="27">
                  <c:v>0.95493472274482494</c:v>
                </c:pt>
                <c:pt idx="28">
                  <c:v>1.1359268236058673</c:v>
                </c:pt>
                <c:pt idx="29">
                  <c:v>1.6327439554159164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D94-4F8B-BC2B-D748114DF4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161878400"/>
        <c:axId val="161879936"/>
      </c:barChart>
      <c:catAx>
        <c:axId val="161878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360000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61879936"/>
        <c:crossesAt val="0"/>
        <c:auto val="1"/>
        <c:lblAlgn val="ctr"/>
        <c:lblOffset val="100"/>
        <c:tickLblSkip val="2"/>
        <c:tickMarkSkip val="1"/>
        <c:noMultiLvlLbl val="0"/>
      </c:catAx>
      <c:valAx>
        <c:axId val="161879936"/>
        <c:scaling>
          <c:orientation val="minMax"/>
          <c:min val="0.30000000000000004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61878400"/>
        <c:crosses val="autoZero"/>
        <c:crossBetween val="between"/>
      </c:valAx>
      <c:spPr>
        <a:solidFill>
          <a:srgbClr val="FFFFFF"/>
        </a:solidFill>
        <a:ln w="12700">
          <a:solidFill>
            <a:srgbClr val="00000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17299904676094593"/>
          <c:y val="0.82622001518102917"/>
          <c:w val="0.65674114118819737"/>
          <c:h val="0.11411012647809268"/>
        </c:manualLayout>
      </c:layout>
      <c:overlay val="0"/>
    </c:legend>
    <c:plotVisOnly val="0"/>
    <c:dispBlanksAs val="gap"/>
    <c:showDLblsOverMax val="0"/>
  </c:chart>
  <c:spPr>
    <a:solidFill>
      <a:srgbClr val="DDDDDD"/>
    </a:solidFill>
    <a:ln w="12700">
      <a:solidFill>
        <a:srgbClr val="000000"/>
      </a:solidFill>
      <a:prstDash val="solid"/>
    </a:ln>
    <a:effectLst>
      <a:outerShdw dist="35921" dir="2700000" algn="br">
        <a:srgbClr val="000000"/>
      </a:outerShdw>
    </a:effectLst>
  </c:spPr>
  <c:txPr>
    <a:bodyPr/>
    <a:lstStyle/>
    <a:p>
      <a:pPr>
        <a:defRPr sz="97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 Black"/>
                <a:ea typeface="Arial Black"/>
                <a:cs typeface="Arial Black"/>
              </a:defRPr>
            </a:pPr>
            <a:r>
              <a:rPr lang="de-DE"/>
              <a:t>Heizenergie 2021
</a:t>
            </a:r>
          </a:p>
        </c:rich>
      </c:tx>
      <c:layout>
        <c:manualLayout>
          <c:xMode val="edge"/>
          <c:yMode val="edge"/>
          <c:x val="9.1383461849635483E-3"/>
          <c:y val="3.5980742767694855E-2"/>
        </c:manualLayout>
      </c:layout>
      <c:overlay val="0"/>
      <c:spPr>
        <a:noFill/>
        <a:ln w="25400">
          <a:noFill/>
        </a:ln>
      </c:spPr>
    </c:title>
    <c:autoTitleDeleted val="0"/>
    <c:view3D>
      <c:rotX val="25"/>
      <c:rotY val="5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32637096522300629"/>
          <c:y val="0.38323493358108091"/>
          <c:w val="0.44386451270328864"/>
          <c:h val="0.56287630869721261"/>
        </c:manualLayout>
      </c:layout>
      <c:pie3DChart>
        <c:varyColors val="1"/>
        <c:ser>
          <c:idx val="0"/>
          <c:order val="0"/>
          <c:tx>
            <c:strRef>
              <c:f>'Auft-Grup'!$A$3</c:f>
              <c:strCache>
                <c:ptCount val="1"/>
                <c:pt idx="0">
                  <c:v>Heizung</c:v>
                </c:pt>
              </c:strCache>
            </c:strRef>
          </c:tx>
          <c:spPr>
            <a:ln w="12700">
              <a:solidFill>
                <a:srgbClr val="000000"/>
              </a:solidFill>
              <a:prstDash val="solid"/>
            </a:ln>
          </c:spPr>
          <c:explosion val="33"/>
          <c:dPt>
            <c:idx val="0"/>
            <c:bubble3D val="0"/>
            <c:explosion val="26"/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BF08-4F72-A425-BEB6E7519B2D}"/>
              </c:ext>
            </c:extLst>
          </c:dPt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BF08-4F72-A425-BEB6E7519B2D}"/>
              </c:ext>
            </c:extLst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BF08-4F72-A425-BEB6E7519B2D}"/>
              </c:ext>
            </c:extLst>
          </c:dPt>
          <c:dPt>
            <c:idx val="3"/>
            <c:bubble3D val="0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7-BF08-4F72-A425-BEB6E7519B2D}"/>
              </c:ext>
            </c:extLst>
          </c:dPt>
          <c:dLbls>
            <c:dLbl>
              <c:idx val="0"/>
              <c:layout>
                <c:manualLayout>
                  <c:x val="3.064286279019041E-2"/>
                  <c:y val="-7.442465799171191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F08-4F72-A425-BEB6E7519B2D}"/>
                </c:ext>
              </c:extLst>
            </c:dLbl>
            <c:dLbl>
              <c:idx val="1"/>
              <c:layout>
                <c:manualLayout>
                  <c:x val="-3.6029662361376232E-2"/>
                  <c:y val="-0.1571262606712868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F08-4F72-A425-BEB6E7519B2D}"/>
                </c:ext>
              </c:extLst>
            </c:dLbl>
            <c:dLbl>
              <c:idx val="2"/>
              <c:layout>
                <c:manualLayout>
                  <c:x val="-0.15880468750000001"/>
                  <c:y val="-0.1371796296296296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F08-4F72-A425-BEB6E7519B2D}"/>
                </c:ext>
              </c:extLst>
            </c:dLbl>
            <c:dLbl>
              <c:idx val="3"/>
              <c:layout>
                <c:manualLayout>
                  <c:x val="6.5728124999999998E-2"/>
                  <c:y val="-0.15201728395061728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F08-4F72-A425-BEB6E7519B2D}"/>
                </c:ext>
              </c:extLst>
            </c:dLbl>
            <c:dLbl>
              <c:idx val="4"/>
              <c:layout>
                <c:manualLayout>
                  <c:x val="0.12298854166666667"/>
                  <c:y val="-7.9791358024691353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F08-4F72-A425-BEB6E7519B2D}"/>
                </c:ext>
              </c:extLst>
            </c:dLbl>
            <c:numFmt formatCode="0.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 algn="ctr" rtl="1">
                  <a:defRPr sz="900" b="0" i="0" u="none" strike="noStrike" baseline="0">
                    <a:solidFill>
                      <a:srgbClr val="000000"/>
                    </a:solidFill>
                    <a:latin typeface="Arial Black"/>
                    <a:ea typeface="Arial Black"/>
                    <a:cs typeface="Arial Black"/>
                  </a:defRPr>
                </a:pPr>
                <a:endParaRPr lang="de-DE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'Auft-Grup'!$B$1:$F$1</c:f>
              <c:strCache>
                <c:ptCount val="5"/>
                <c:pt idx="0">
                  <c:v>Verwaltung</c:v>
                </c:pt>
                <c:pt idx="1">
                  <c:v>Schulen</c:v>
                </c:pt>
                <c:pt idx="2">
                  <c:v>Rettungsdienst *</c:v>
                </c:pt>
                <c:pt idx="3">
                  <c:v>Sonstige</c:v>
                </c:pt>
                <c:pt idx="4">
                  <c:v>Jobcenter</c:v>
                </c:pt>
              </c:strCache>
            </c:strRef>
          </c:cat>
          <c:val>
            <c:numRef>
              <c:f>'Auft-Grup'!$B$3:$F$3</c:f>
              <c:numCache>
                <c:formatCode>0%</c:formatCode>
                <c:ptCount val="5"/>
                <c:pt idx="0">
                  <c:v>0.29029105959871354</c:v>
                </c:pt>
                <c:pt idx="1">
                  <c:v>0.59539495543584298</c:v>
                </c:pt>
                <c:pt idx="2" formatCode="0.0%">
                  <c:v>2.3465367758392575E-2</c:v>
                </c:pt>
                <c:pt idx="3" formatCode="0.0%">
                  <c:v>4.0429440971298865E-2</c:v>
                </c:pt>
                <c:pt idx="4" formatCode="0.0%">
                  <c:v>5.0419176235751956E-2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F08-4F72-A425-BEB6E7519B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DDDDDD"/>
    </a:solidFill>
    <a:ln w="12700">
      <a:solidFill>
        <a:srgbClr val="000000"/>
      </a:solidFill>
      <a:prstDash val="solid"/>
    </a:ln>
    <a:effectLst>
      <a:outerShdw dist="35921" dir="2700000" algn="br">
        <a:srgbClr val="000000"/>
      </a:outerShdw>
    </a:effectLst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562554680664917"/>
          <c:y val="9.3806688798046586E-2"/>
          <c:w val="0.84375386239866212"/>
          <c:h val="0.634552524385713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'Dia-H'!$A$6</c:f>
              <c:strCache>
                <c:ptCount val="1"/>
                <c:pt idx="0">
                  <c:v>Heizung MWh</c:v>
                </c:pt>
              </c:strCache>
            </c:strRef>
          </c:tx>
          <c:spPr>
            <a:solidFill>
              <a:srgbClr val="008000"/>
            </a:solidFill>
            <a:ln>
              <a:solidFill>
                <a:srgbClr val="0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c:spPr>
          <c:invertIfNegative val="0"/>
          <c:cat>
            <c:strRef>
              <c:f>'Dia-H'!$B$5:$AE$5</c:f>
              <c:strCache>
                <c:ptCount val="30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  <c:pt idx="19">
                  <c:v>11</c:v>
                </c:pt>
                <c:pt idx="20">
                  <c:v>12</c:v>
                </c:pt>
                <c:pt idx="21">
                  <c:v>13</c:v>
                </c:pt>
                <c:pt idx="22">
                  <c:v>14</c:v>
                </c:pt>
                <c:pt idx="23">
                  <c:v>15</c:v>
                </c:pt>
                <c:pt idx="24">
                  <c:v>16</c:v>
                </c:pt>
                <c:pt idx="25">
                  <c:v>17</c:v>
                </c:pt>
                <c:pt idx="26">
                  <c:v>18</c:v>
                </c:pt>
                <c:pt idx="27">
                  <c:v>19</c:v>
                </c:pt>
                <c:pt idx="28">
                  <c:v>20</c:v>
                </c:pt>
                <c:pt idx="29">
                  <c:v>21</c:v>
                </c:pt>
              </c:strCache>
            </c:strRef>
          </c:cat>
          <c:val>
            <c:numRef>
              <c:f>'Dia-H'!$B$6:$AE$6</c:f>
              <c:numCache>
                <c:formatCode>0%</c:formatCode>
                <c:ptCount val="30"/>
                <c:pt idx="0">
                  <c:v>1</c:v>
                </c:pt>
                <c:pt idx="1">
                  <c:v>1.0032709619812419</c:v>
                </c:pt>
                <c:pt idx="2">
                  <c:v>0.89674037321202493</c:v>
                </c:pt>
                <c:pt idx="3">
                  <c:v>0.85687557293733174</c:v>
                </c:pt>
                <c:pt idx="4">
                  <c:v>0.82094966757456511</c:v>
                </c:pt>
                <c:pt idx="5">
                  <c:v>0.76467683098759409</c:v>
                </c:pt>
                <c:pt idx="6">
                  <c:v>0.82443502096227284</c:v>
                </c:pt>
                <c:pt idx="7">
                  <c:v>0.75683923504058093</c:v>
                </c:pt>
                <c:pt idx="8">
                  <c:v>0.71555080045980068</c:v>
                </c:pt>
                <c:pt idx="9">
                  <c:v>0.65463571029447787</c:v>
                </c:pt>
                <c:pt idx="10">
                  <c:v>0.62677194801890801</c:v>
                </c:pt>
                <c:pt idx="11">
                  <c:v>0.57724094915413504</c:v>
                </c:pt>
                <c:pt idx="12">
                  <c:v>0.59896514043621929</c:v>
                </c:pt>
                <c:pt idx="13">
                  <c:v>0.57926745382360922</c:v>
                </c:pt>
                <c:pt idx="14">
                  <c:v>0.5366189702228954</c:v>
                </c:pt>
                <c:pt idx="15">
                  <c:v>0.50916206443194567</c:v>
                </c:pt>
                <c:pt idx="16">
                  <c:v>0.53037573571079477</c:v>
                </c:pt>
                <c:pt idx="17">
                  <c:v>0.53084441298454588</c:v>
                </c:pt>
                <c:pt idx="18">
                  <c:v>0.53264078083225486</c:v>
                </c:pt>
                <c:pt idx="19">
                  <c:v>0.44341932886792618</c:v>
                </c:pt>
                <c:pt idx="20">
                  <c:v>0.49506583957485178</c:v>
                </c:pt>
                <c:pt idx="21">
                  <c:v>0.50718927943193304</c:v>
                </c:pt>
                <c:pt idx="22">
                  <c:v>0.44834550211143676</c:v>
                </c:pt>
                <c:pt idx="23">
                  <c:v>0.47132160913289423</c:v>
                </c:pt>
                <c:pt idx="24">
                  <c:v>0.51115609751040603</c:v>
                </c:pt>
                <c:pt idx="25">
                  <c:v>0.51352230638701313</c:v>
                </c:pt>
                <c:pt idx="26">
                  <c:v>0.5248518832079353</c:v>
                </c:pt>
                <c:pt idx="27">
                  <c:v>0.53489447834258863</c:v>
                </c:pt>
                <c:pt idx="28">
                  <c:v>0.56632096419355604</c:v>
                </c:pt>
                <c:pt idx="29">
                  <c:v>0.54423968608791073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E4-42E6-96A6-45328A6B4E5D}"/>
            </c:ext>
          </c:extLst>
        </c:ser>
        <c:ser>
          <c:idx val="1"/>
          <c:order val="1"/>
          <c:tx>
            <c:strRef>
              <c:f>'Dia-H'!$A$7</c:f>
              <c:strCache>
                <c:ptCount val="1"/>
                <c:pt idx="0">
                  <c:v>Heizung €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rgbClr val="0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c:spPr>
          <c:invertIfNegative val="0"/>
          <c:cat>
            <c:strRef>
              <c:f>'Dia-H'!$B$5:$AE$5</c:f>
              <c:strCache>
                <c:ptCount val="30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  <c:pt idx="19">
                  <c:v>11</c:v>
                </c:pt>
                <c:pt idx="20">
                  <c:v>12</c:v>
                </c:pt>
                <c:pt idx="21">
                  <c:v>13</c:v>
                </c:pt>
                <c:pt idx="22">
                  <c:v>14</c:v>
                </c:pt>
                <c:pt idx="23">
                  <c:v>15</c:v>
                </c:pt>
                <c:pt idx="24">
                  <c:v>16</c:v>
                </c:pt>
                <c:pt idx="25">
                  <c:v>17</c:v>
                </c:pt>
                <c:pt idx="26">
                  <c:v>18</c:v>
                </c:pt>
                <c:pt idx="27">
                  <c:v>19</c:v>
                </c:pt>
                <c:pt idx="28">
                  <c:v>20</c:v>
                </c:pt>
                <c:pt idx="29">
                  <c:v>21</c:v>
                </c:pt>
              </c:strCache>
            </c:strRef>
          </c:cat>
          <c:val>
            <c:numRef>
              <c:f>'Dia-H'!$B$7:$AE$7</c:f>
              <c:numCache>
                <c:formatCode>0%</c:formatCode>
                <c:ptCount val="30"/>
                <c:pt idx="0">
                  <c:v>1</c:v>
                </c:pt>
                <c:pt idx="1">
                  <c:v>0.94596118223681935</c:v>
                </c:pt>
                <c:pt idx="2">
                  <c:v>0.82806643869111729</c:v>
                </c:pt>
                <c:pt idx="3">
                  <c:v>0.692484553728137</c:v>
                </c:pt>
                <c:pt idx="4">
                  <c:v>0.78054678485291007</c:v>
                </c:pt>
                <c:pt idx="5">
                  <c:v>0.76305321161275652</c:v>
                </c:pt>
                <c:pt idx="6">
                  <c:v>0.66852128207154526</c:v>
                </c:pt>
                <c:pt idx="7">
                  <c:v>0.61728575439228839</c:v>
                </c:pt>
                <c:pt idx="8">
                  <c:v>0.70840674357867472</c:v>
                </c:pt>
                <c:pt idx="9">
                  <c:v>0.95164197404280038</c:v>
                </c:pt>
                <c:pt idx="10">
                  <c:v>0.83801613333933966</c:v>
                </c:pt>
                <c:pt idx="11">
                  <c:v>0.81707879747281709</c:v>
                </c:pt>
                <c:pt idx="12">
                  <c:v>0.88643366027802584</c:v>
                </c:pt>
                <c:pt idx="13">
                  <c:v>0.94903022672561355</c:v>
                </c:pt>
                <c:pt idx="14">
                  <c:v>1.110934341696471</c:v>
                </c:pt>
                <c:pt idx="15">
                  <c:v>0.95559498081314331</c:v>
                </c:pt>
                <c:pt idx="16">
                  <c:v>1.0408222465675026</c:v>
                </c:pt>
                <c:pt idx="17">
                  <c:v>1.2466080805673416</c:v>
                </c:pt>
                <c:pt idx="18">
                  <c:v>1.2858059508176174</c:v>
                </c:pt>
                <c:pt idx="19">
                  <c:v>1.2933600209446974</c:v>
                </c:pt>
                <c:pt idx="20">
                  <c:v>0.94889566870398812</c:v>
                </c:pt>
                <c:pt idx="21">
                  <c:v>0.89943693160656313</c:v>
                </c:pt>
                <c:pt idx="22">
                  <c:v>1.071805189638191</c:v>
                </c:pt>
                <c:pt idx="23">
                  <c:v>0.88881048006339869</c:v>
                </c:pt>
                <c:pt idx="24">
                  <c:v>0.9824622161815304</c:v>
                </c:pt>
                <c:pt idx="25">
                  <c:v>0.80796599362037336</c:v>
                </c:pt>
                <c:pt idx="26">
                  <c:v>0.6552336532919707</c:v>
                </c:pt>
                <c:pt idx="27">
                  <c:v>0.69640255229521542</c:v>
                </c:pt>
                <c:pt idx="28">
                  <c:v>0.89395312611827227</c:v>
                </c:pt>
                <c:pt idx="29">
                  <c:v>0.8436293152804698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DE4-42E6-96A6-45328A6B4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161878400"/>
        <c:axId val="161879936"/>
      </c:barChart>
      <c:catAx>
        <c:axId val="161878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360000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61879936"/>
        <c:crossesAt val="0"/>
        <c:auto val="1"/>
        <c:lblAlgn val="ctr"/>
        <c:lblOffset val="100"/>
        <c:tickLblSkip val="2"/>
        <c:tickMarkSkip val="1"/>
        <c:noMultiLvlLbl val="0"/>
      </c:catAx>
      <c:valAx>
        <c:axId val="161879936"/>
        <c:scaling>
          <c:orientation val="minMax"/>
          <c:max val="1.3"/>
          <c:min val="0.30000000000000004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61878400"/>
        <c:crosses val="autoZero"/>
        <c:crossBetween val="between"/>
      </c:valAx>
      <c:spPr>
        <a:solidFill>
          <a:srgbClr val="FFFFFF"/>
        </a:solidFill>
        <a:ln w="12700">
          <a:solidFill>
            <a:srgbClr val="00000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17299904676094593"/>
          <c:y val="0.82622001518102917"/>
          <c:w val="0.65674114118819737"/>
          <c:h val="0.11411012647809268"/>
        </c:manualLayout>
      </c:layout>
      <c:overlay val="0"/>
    </c:legend>
    <c:plotVisOnly val="0"/>
    <c:dispBlanksAs val="gap"/>
    <c:showDLblsOverMax val="0"/>
  </c:chart>
  <c:spPr>
    <a:solidFill>
      <a:srgbClr val="DDDDDD"/>
    </a:solidFill>
    <a:ln w="12700">
      <a:solidFill>
        <a:srgbClr val="000000"/>
      </a:solidFill>
      <a:prstDash val="solid"/>
    </a:ln>
    <a:effectLst>
      <a:outerShdw dist="35921" dir="2700000" algn="br">
        <a:srgbClr val="000000"/>
      </a:outerShdw>
    </a:effectLst>
  </c:spPr>
  <c:txPr>
    <a:bodyPr/>
    <a:lstStyle/>
    <a:p>
      <a:pPr>
        <a:defRPr sz="97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 Black"/>
                <a:ea typeface="Arial Black"/>
                <a:cs typeface="Arial Black"/>
              </a:defRPr>
            </a:pPr>
            <a:r>
              <a:rPr lang="de-DE"/>
              <a:t>Wasser 2021</a:t>
            </a:r>
          </a:p>
        </c:rich>
      </c:tx>
      <c:layout>
        <c:manualLayout>
          <c:xMode val="edge"/>
          <c:yMode val="edge"/>
          <c:x val="2.2135416666666664E-2"/>
          <c:y val="2.0833333333333336E-2"/>
        </c:manualLayout>
      </c:layout>
      <c:overlay val="0"/>
      <c:spPr>
        <a:noFill/>
        <a:ln w="25400">
          <a:noFill/>
        </a:ln>
      </c:spPr>
    </c:title>
    <c:autoTitleDeleted val="0"/>
    <c:view3D>
      <c:rotX val="25"/>
      <c:rotY val="3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32552124725500386"/>
          <c:y val="0.38393052420019919"/>
          <c:w val="0.44661515123386547"/>
          <c:h val="0.5654790666514562"/>
        </c:manualLayout>
      </c:layout>
      <c:pie3DChart>
        <c:varyColors val="1"/>
        <c:ser>
          <c:idx val="0"/>
          <c:order val="0"/>
          <c:tx>
            <c:strRef>
              <c:f>'Auft-Grup'!$A$4</c:f>
              <c:strCache>
                <c:ptCount val="1"/>
                <c:pt idx="0">
                  <c:v>Wasser</c:v>
                </c:pt>
              </c:strCache>
            </c:strRef>
          </c:tx>
          <c:spPr>
            <a:ln w="12700">
              <a:solidFill>
                <a:srgbClr val="000000"/>
              </a:solidFill>
              <a:prstDash val="solid"/>
            </a:ln>
          </c:spPr>
          <c:explosion val="33"/>
          <c:dPt>
            <c:idx val="0"/>
            <c:bubble3D val="0"/>
            <c:explosion val="26"/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23BC-40BF-9486-9FC6A458EA56}"/>
              </c:ext>
            </c:extLst>
          </c:dPt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23BC-40BF-9486-9FC6A458EA56}"/>
              </c:ext>
            </c:extLst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23BC-40BF-9486-9FC6A458EA56}"/>
              </c:ext>
            </c:extLst>
          </c:dPt>
          <c:dPt>
            <c:idx val="3"/>
            <c:bubble3D val="0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7-23BC-40BF-9486-9FC6A458EA56}"/>
              </c:ext>
            </c:extLst>
          </c:dPt>
          <c:dLbls>
            <c:dLbl>
              <c:idx val="0"/>
              <c:layout>
                <c:manualLayout>
                  <c:x val="2.938178064704804E-2"/>
                  <c:y val="-6.804797732838949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3BC-40BF-9486-9FC6A458EA56}"/>
                </c:ext>
              </c:extLst>
            </c:dLbl>
            <c:dLbl>
              <c:idx val="1"/>
              <c:layout>
                <c:manualLayout>
                  <c:x val="-3.7164310009028007E-2"/>
                  <c:y val="-0.1609274284409707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3BC-40BF-9486-9FC6A458EA56}"/>
                </c:ext>
              </c:extLst>
            </c:dLbl>
            <c:dLbl>
              <c:idx val="2"/>
              <c:layout>
                <c:manualLayout>
                  <c:x val="-4.1450914513152207E-2"/>
                  <c:y val="-0.12644751471747825"/>
                </c:manualLayout>
              </c:layout>
              <c:tx>
                <c:rich>
                  <a:bodyPr/>
                  <a:lstStyle/>
                  <a:p>
                    <a:pPr>
                      <a:defRPr sz="900" b="0" i="0" u="none" strike="noStrike" baseline="0">
                        <a:solidFill>
                          <a:srgbClr val="000000"/>
                        </a:solidFill>
                        <a:latin typeface="Arial Black"/>
                        <a:ea typeface="Arial Black"/>
                        <a:cs typeface="Arial Black"/>
                      </a:defRPr>
                    </a:pPr>
                    <a:r>
                      <a:rPr lang="en-US"/>
                      <a:t>Rettungsdienst
3%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3BC-40BF-9486-9FC6A458EA56}"/>
                </c:ext>
              </c:extLst>
            </c:dLbl>
            <c:dLbl>
              <c:idx val="3"/>
              <c:layout>
                <c:manualLayout>
                  <c:x val="2.7914262152703886E-2"/>
                  <c:y val="-0.14191984484518261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3BC-40BF-9486-9FC6A458EA56}"/>
                </c:ext>
              </c:extLst>
            </c:dLbl>
            <c:dLbl>
              <c:idx val="4"/>
              <c:layout>
                <c:manualLayout>
                  <c:x val="6.5756080880214896E-2"/>
                  <c:y val="-3.209549758163294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3BC-40BF-9486-9FC6A458EA56}"/>
                </c:ext>
              </c:extLst>
            </c:dLbl>
            <c:numFmt formatCode="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 algn="ctr" rtl="1">
                  <a:defRPr sz="900" b="0" i="0" u="none" strike="noStrike" baseline="0">
                    <a:solidFill>
                      <a:srgbClr val="000000"/>
                    </a:solidFill>
                    <a:latin typeface="Arial Black"/>
                    <a:ea typeface="Arial Black"/>
                    <a:cs typeface="Arial Black"/>
                  </a:defRPr>
                </a:pPr>
                <a:endParaRPr lang="de-DE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'Auft-Grup'!$B$1:$F$1</c:f>
              <c:strCache>
                <c:ptCount val="5"/>
                <c:pt idx="0">
                  <c:v>Verwaltung</c:v>
                </c:pt>
                <c:pt idx="1">
                  <c:v>Schulen</c:v>
                </c:pt>
                <c:pt idx="2">
                  <c:v>Rettungsdienst *</c:v>
                </c:pt>
                <c:pt idx="3">
                  <c:v>Sonstige</c:v>
                </c:pt>
                <c:pt idx="4">
                  <c:v>Jobcenter</c:v>
                </c:pt>
              </c:strCache>
            </c:strRef>
          </c:cat>
          <c:val>
            <c:numRef>
              <c:f>'Auft-Grup'!$B$4:$F$4</c:f>
              <c:numCache>
                <c:formatCode>0%</c:formatCode>
                <c:ptCount val="5"/>
                <c:pt idx="0">
                  <c:v>0.49530279961151047</c:v>
                </c:pt>
                <c:pt idx="1">
                  <c:v>0.38006495257445133</c:v>
                </c:pt>
                <c:pt idx="2" formatCode="0.0%">
                  <c:v>4.9340712412564179E-2</c:v>
                </c:pt>
                <c:pt idx="3" formatCode="0.0%">
                  <c:v>1.2578781261371838E-2</c:v>
                </c:pt>
                <c:pt idx="4" formatCode="0.0%">
                  <c:v>6.2712754140102106E-2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23BC-40BF-9486-9FC6A458EA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DDDDDD"/>
    </a:solidFill>
    <a:ln w="12700">
      <a:solidFill>
        <a:srgbClr val="000000"/>
      </a:solidFill>
      <a:prstDash val="solid"/>
    </a:ln>
    <a:effectLst>
      <a:outerShdw dist="35921" dir="2700000" algn="br">
        <a:srgbClr val="000000"/>
      </a:outerShdw>
    </a:effectLst>
  </c:spPr>
  <c:txPr>
    <a:bodyPr/>
    <a:lstStyle/>
    <a:p>
      <a:pPr>
        <a:defRPr sz="9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562554680664917"/>
          <c:y val="9.3806688798046586E-2"/>
          <c:w val="0.84375386239866212"/>
          <c:h val="0.634552524385713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'Dia-W'!$A$5</c:f>
              <c:strCache>
                <c:ptCount val="1"/>
                <c:pt idx="0">
                  <c:v>Wasser m³</c:v>
                </c:pt>
              </c:strCache>
            </c:strRef>
          </c:tx>
          <c:spPr>
            <a:solidFill>
              <a:srgbClr val="0000FF"/>
            </a:solidFill>
            <a:ln>
              <a:solidFill>
                <a:srgbClr val="0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c:spPr>
          <c:invertIfNegative val="0"/>
          <c:cat>
            <c:strRef>
              <c:f>'Dia-W'!$B$4:$AE$4</c:f>
              <c:strCache>
                <c:ptCount val="30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  <c:pt idx="19">
                  <c:v>11</c:v>
                </c:pt>
                <c:pt idx="20">
                  <c:v>12</c:v>
                </c:pt>
                <c:pt idx="21">
                  <c:v>13</c:v>
                </c:pt>
                <c:pt idx="22">
                  <c:v>14</c:v>
                </c:pt>
                <c:pt idx="23">
                  <c:v>15</c:v>
                </c:pt>
                <c:pt idx="24">
                  <c:v>16</c:v>
                </c:pt>
                <c:pt idx="25">
                  <c:v>17</c:v>
                </c:pt>
                <c:pt idx="26">
                  <c:v>18</c:v>
                </c:pt>
                <c:pt idx="27">
                  <c:v>19</c:v>
                </c:pt>
                <c:pt idx="28">
                  <c:v>20</c:v>
                </c:pt>
                <c:pt idx="29">
                  <c:v>21</c:v>
                </c:pt>
              </c:strCache>
            </c:strRef>
          </c:cat>
          <c:val>
            <c:numRef>
              <c:f>'Dia-W'!$B$5:$AE$5</c:f>
              <c:numCache>
                <c:formatCode>0%</c:formatCode>
                <c:ptCount val="30"/>
                <c:pt idx="0">
                  <c:v>1</c:v>
                </c:pt>
                <c:pt idx="1">
                  <c:v>1.0504619138201969</c:v>
                </c:pt>
                <c:pt idx="2">
                  <c:v>0.94980191878256559</c:v>
                </c:pt>
                <c:pt idx="3">
                  <c:v>0.83154164254404106</c:v>
                </c:pt>
                <c:pt idx="4">
                  <c:v>0.84595980481349764</c:v>
                </c:pt>
                <c:pt idx="5">
                  <c:v>0.73108054648296761</c:v>
                </c:pt>
                <c:pt idx="6">
                  <c:v>0.70038485926170979</c:v>
                </c:pt>
                <c:pt idx="7">
                  <c:v>0.68311647951230103</c:v>
                </c:pt>
                <c:pt idx="8">
                  <c:v>0.68616898280518379</c:v>
                </c:pt>
                <c:pt idx="9">
                  <c:v>0.68540059595217984</c:v>
                </c:pt>
                <c:pt idx="10">
                  <c:v>0.62730411742987191</c:v>
                </c:pt>
                <c:pt idx="11">
                  <c:v>0.65824212737005672</c:v>
                </c:pt>
                <c:pt idx="12">
                  <c:v>0.6173497226525253</c:v>
                </c:pt>
                <c:pt idx="13">
                  <c:v>0.57695529885079055</c:v>
                </c:pt>
                <c:pt idx="14">
                  <c:v>0.57666306209946083</c:v>
                </c:pt>
                <c:pt idx="15">
                  <c:v>0.57675310744238606</c:v>
                </c:pt>
                <c:pt idx="16">
                  <c:v>0.56430577682409178</c:v>
                </c:pt>
                <c:pt idx="17">
                  <c:v>0.5684937570673021</c:v>
                </c:pt>
                <c:pt idx="18">
                  <c:v>0.57486576028737313</c:v>
                </c:pt>
                <c:pt idx="19">
                  <c:v>0.47712600599735128</c:v>
                </c:pt>
                <c:pt idx="20">
                  <c:v>0.51454295589169086</c:v>
                </c:pt>
                <c:pt idx="21">
                  <c:v>0.53447924278718695</c:v>
                </c:pt>
                <c:pt idx="22">
                  <c:v>0.54169102940510716</c:v>
                </c:pt>
                <c:pt idx="23">
                  <c:v>0.67286783558018359</c:v>
                </c:pt>
                <c:pt idx="24">
                  <c:v>0.57947651145480117</c:v>
                </c:pt>
                <c:pt idx="25">
                  <c:v>0.59888164750640971</c:v>
                </c:pt>
                <c:pt idx="26">
                  <c:v>0.59752580431726077</c:v>
                </c:pt>
                <c:pt idx="27">
                  <c:v>0.61959908196178981</c:v>
                </c:pt>
                <c:pt idx="28">
                  <c:v>0.53819551732693738</c:v>
                </c:pt>
                <c:pt idx="29">
                  <c:v>0.46682871557356709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E2-4FBC-B40D-90B011E92170}"/>
            </c:ext>
          </c:extLst>
        </c:ser>
        <c:ser>
          <c:idx val="1"/>
          <c:order val="1"/>
          <c:tx>
            <c:strRef>
              <c:f>'Dia-W'!$A$6</c:f>
              <c:strCache>
                <c:ptCount val="1"/>
                <c:pt idx="0">
                  <c:v>Wasser €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rgbClr val="0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c:spPr>
          <c:invertIfNegative val="0"/>
          <c:cat>
            <c:strRef>
              <c:f>'Dia-W'!$B$4:$AE$4</c:f>
              <c:strCache>
                <c:ptCount val="30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  <c:pt idx="19">
                  <c:v>11</c:v>
                </c:pt>
                <c:pt idx="20">
                  <c:v>12</c:v>
                </c:pt>
                <c:pt idx="21">
                  <c:v>13</c:v>
                </c:pt>
                <c:pt idx="22">
                  <c:v>14</c:v>
                </c:pt>
                <c:pt idx="23">
                  <c:v>15</c:v>
                </c:pt>
                <c:pt idx="24">
                  <c:v>16</c:v>
                </c:pt>
                <c:pt idx="25">
                  <c:v>17</c:v>
                </c:pt>
                <c:pt idx="26">
                  <c:v>18</c:v>
                </c:pt>
                <c:pt idx="27">
                  <c:v>19</c:v>
                </c:pt>
                <c:pt idx="28">
                  <c:v>20</c:v>
                </c:pt>
                <c:pt idx="29">
                  <c:v>21</c:v>
                </c:pt>
              </c:strCache>
            </c:strRef>
          </c:cat>
          <c:val>
            <c:numRef>
              <c:f>'Dia-W'!$B$6:$AE$6</c:f>
              <c:numCache>
                <c:formatCode>0%</c:formatCode>
                <c:ptCount val="30"/>
                <c:pt idx="0">
                  <c:v>1</c:v>
                </c:pt>
                <c:pt idx="1">
                  <c:v>1.2021280322596761</c:v>
                </c:pt>
                <c:pt idx="2">
                  <c:v>1.0199182494167431</c:v>
                </c:pt>
                <c:pt idx="3">
                  <c:v>1.2466118585164736</c:v>
                </c:pt>
                <c:pt idx="4">
                  <c:v>0.98822544344318686</c:v>
                </c:pt>
                <c:pt idx="5">
                  <c:v>1.0351016231268382</c:v>
                </c:pt>
                <c:pt idx="6">
                  <c:v>0.9537921863058898</c:v>
                </c:pt>
                <c:pt idx="7">
                  <c:v>1.0351506030190865</c:v>
                </c:pt>
                <c:pt idx="8">
                  <c:v>0.79725555015059668</c:v>
                </c:pt>
                <c:pt idx="9">
                  <c:v>1.0848886457933966</c:v>
                </c:pt>
                <c:pt idx="10">
                  <c:v>1.0543811841262192</c:v>
                </c:pt>
                <c:pt idx="11">
                  <c:v>0.85909353252805054</c:v>
                </c:pt>
                <c:pt idx="12">
                  <c:v>0.99817547822676811</c:v>
                </c:pt>
                <c:pt idx="13">
                  <c:v>0.87836255702932475</c:v>
                </c:pt>
                <c:pt idx="14">
                  <c:v>0.97023342682577596</c:v>
                </c:pt>
                <c:pt idx="15">
                  <c:v>0.84200169763258825</c:v>
                </c:pt>
                <c:pt idx="16">
                  <c:v>0.84601451421605345</c:v>
                </c:pt>
                <c:pt idx="17">
                  <c:v>0.82811289285720602</c:v>
                </c:pt>
                <c:pt idx="18">
                  <c:v>0.77989928517645157</c:v>
                </c:pt>
                <c:pt idx="19">
                  <c:v>0.79087693130890957</c:v>
                </c:pt>
                <c:pt idx="20">
                  <c:v>0.55675694528716846</c:v>
                </c:pt>
                <c:pt idx="21">
                  <c:v>0.73669423814887958</c:v>
                </c:pt>
                <c:pt idx="22">
                  <c:v>0.73222100999877338</c:v>
                </c:pt>
                <c:pt idx="23">
                  <c:v>0.75045830276684644</c:v>
                </c:pt>
                <c:pt idx="24">
                  <c:v>0.72688100424560043</c:v>
                </c:pt>
                <c:pt idx="25">
                  <c:v>0.69518919199351614</c:v>
                </c:pt>
                <c:pt idx="26">
                  <c:v>0.74167065323788184</c:v>
                </c:pt>
                <c:pt idx="27">
                  <c:v>0.6915778747873581</c:v>
                </c:pt>
                <c:pt idx="28">
                  <c:v>0.64034988406236859</c:v>
                </c:pt>
                <c:pt idx="29">
                  <c:v>0.66596387942486335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DE2-4FBC-B40D-90B011E921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161878400"/>
        <c:axId val="161879936"/>
      </c:barChart>
      <c:catAx>
        <c:axId val="161878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360000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61879936"/>
        <c:crossesAt val="0"/>
        <c:auto val="1"/>
        <c:lblAlgn val="ctr"/>
        <c:lblOffset val="100"/>
        <c:tickLblSkip val="2"/>
        <c:tickMarkSkip val="1"/>
        <c:noMultiLvlLbl val="0"/>
      </c:catAx>
      <c:valAx>
        <c:axId val="161879936"/>
        <c:scaling>
          <c:orientation val="minMax"/>
          <c:min val="0.30000000000000004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%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61878400"/>
        <c:crosses val="autoZero"/>
        <c:crossBetween val="between"/>
      </c:valAx>
      <c:spPr>
        <a:solidFill>
          <a:srgbClr val="FFFFFF"/>
        </a:solidFill>
        <a:ln w="12700">
          <a:solidFill>
            <a:srgbClr val="00000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17299904676094593"/>
          <c:y val="0.82622001518102917"/>
          <c:w val="0.65674114118819737"/>
          <c:h val="0.11411012647809268"/>
        </c:manualLayout>
      </c:layout>
      <c:overlay val="0"/>
    </c:legend>
    <c:plotVisOnly val="0"/>
    <c:dispBlanksAs val="gap"/>
    <c:showDLblsOverMax val="0"/>
  </c:chart>
  <c:spPr>
    <a:solidFill>
      <a:srgbClr val="DDDDDD"/>
    </a:solidFill>
    <a:ln w="12700">
      <a:solidFill>
        <a:srgbClr val="000000"/>
      </a:solidFill>
      <a:prstDash val="solid"/>
    </a:ln>
    <a:effectLst>
      <a:outerShdw dist="35921" dir="2700000" algn="br">
        <a:srgbClr val="000000"/>
      </a:outerShdw>
    </a:effectLst>
  </c:spPr>
  <c:txPr>
    <a:bodyPr/>
    <a:lstStyle/>
    <a:p>
      <a:pPr>
        <a:defRPr sz="97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hPercent val="64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12700">
          <a:solidFill>
            <a:srgbClr val="EAEAEA"/>
          </a:solidFill>
          <a:prstDash val="solid"/>
        </a:ln>
      </c:spPr>
    </c:sideWall>
    <c:backWall>
      <c:thickness val="0"/>
      <c:spPr>
        <a:noFill/>
        <a:ln w="12700">
          <a:solidFill>
            <a:srgbClr val="EAEAEA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9.4220317055768457E-2"/>
          <c:y val="1.8521212654343443E-2"/>
          <c:w val="0.88419226332403178"/>
          <c:h val="0.89520484517549859"/>
        </c:manualLayout>
      </c:layout>
      <c:area3DChart>
        <c:grouping val="standard"/>
        <c:varyColors val="0"/>
        <c:ser>
          <c:idx val="2"/>
          <c:order val="0"/>
          <c:tx>
            <c:strRef>
              <c:f>Kosten!$A$4</c:f>
              <c:strCache>
                <c:ptCount val="1"/>
                <c:pt idx="0">
                  <c:v>Wasser/Abwasser</c:v>
                </c:pt>
              </c:strCache>
            </c:strRef>
          </c:tx>
          <c:spPr>
            <a:gradFill rotWithShape="0">
              <a:gsLst>
                <a:gs pos="0">
                  <a:srgbClr xmlns:mc="http://schemas.openxmlformats.org/markup-compatibility/2006" xmlns:a14="http://schemas.microsoft.com/office/drawing/2010/main" val="3366FF" mc:Ignorable="a14" a14:legacySpreadsheetColorIndex="48"/>
                </a:gs>
                <a:gs pos="100000">
                  <a:srgbClr xmlns:mc="http://schemas.openxmlformats.org/markup-compatibility/2006" xmlns:a14="http://schemas.microsoft.com/office/drawing/2010/main" val="000000" mc:Ignorable="a14" a14:legacySpreadsheetColorIndex="48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000000"/>
              </a:solidFill>
              <a:prstDash val="solid"/>
            </a:ln>
          </c:spPr>
          <c:cat>
            <c:strRef>
              <c:f>Kosten!$C$1:$AF$1</c:f>
              <c:strCache>
                <c:ptCount val="30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  <c:pt idx="19">
                  <c:v>11</c:v>
                </c:pt>
                <c:pt idx="20">
                  <c:v>12</c:v>
                </c:pt>
                <c:pt idx="21">
                  <c:v>13</c:v>
                </c:pt>
                <c:pt idx="22">
                  <c:v>14</c:v>
                </c:pt>
                <c:pt idx="23">
                  <c:v>15</c:v>
                </c:pt>
                <c:pt idx="24">
                  <c:v>16</c:v>
                </c:pt>
                <c:pt idx="25">
                  <c:v>17</c:v>
                </c:pt>
                <c:pt idx="26">
                  <c:v>18</c:v>
                </c:pt>
                <c:pt idx="27">
                  <c:v>19</c:v>
                </c:pt>
                <c:pt idx="28">
                  <c:v>20</c:v>
                </c:pt>
                <c:pt idx="29">
                  <c:v>21</c:v>
                </c:pt>
              </c:strCache>
            </c:strRef>
          </c:cat>
          <c:val>
            <c:numRef>
              <c:f>Kosten!$C$4:$AF$4</c:f>
              <c:numCache>
                <c:formatCode>#,##0\ "T€"</c:formatCode>
                <c:ptCount val="30"/>
                <c:pt idx="0">
                  <c:v>78.08231287995379</c:v>
                </c:pt>
                <c:pt idx="1">
                  <c:v>93.864937136663215</c:v>
                </c:pt>
                <c:pt idx="2">
                  <c:v>79.637575862932877</c:v>
                </c:pt>
                <c:pt idx="3">
                  <c:v>97.338337176543973</c:v>
                </c:pt>
                <c:pt idx="4">
                  <c:v>77.162928270861997</c:v>
                </c:pt>
                <c:pt idx="5">
                  <c:v>80.823128799537798</c:v>
                </c:pt>
                <c:pt idx="6">
                  <c:v>74.474299913591665</c:v>
                </c:pt>
                <c:pt idx="7">
                  <c:v>80.826953262809155</c:v>
                </c:pt>
                <c:pt idx="8">
                  <c:v>62.25155731213858</c:v>
                </c:pt>
                <c:pt idx="9">
                  <c:v>84.710614680749359</c:v>
                </c:pt>
                <c:pt idx="10">
                  <c:v>82.328521513679618</c:v>
                </c:pt>
                <c:pt idx="11">
                  <c:v>67.080010000000001</c:v>
                </c:pt>
                <c:pt idx="12">
                  <c:v>77.939850000000007</c:v>
                </c:pt>
                <c:pt idx="13">
                  <c:v>68.584579999999988</c:v>
                </c:pt>
                <c:pt idx="14">
                  <c:v>75.758069999999989</c:v>
                </c:pt>
                <c:pt idx="15">
                  <c:v>65.745440000000002</c:v>
                </c:pt>
                <c:pt idx="16">
                  <c:v>66.058769999999996</c:v>
                </c:pt>
                <c:pt idx="17">
                  <c:v>64.660970000000006</c:v>
                </c:pt>
                <c:pt idx="18">
                  <c:v>60.896339999999995</c:v>
                </c:pt>
                <c:pt idx="19">
                  <c:v>61.753499999999995</c:v>
                </c:pt>
                <c:pt idx="20">
                  <c:v>43.47287</c:v>
                </c:pt>
                <c:pt idx="21">
                  <c:v>57.522790000000001</c:v>
                </c:pt>
                <c:pt idx="22">
                  <c:v>57.173509999999993</c:v>
                </c:pt>
                <c:pt idx="23">
                  <c:v>58.597519999999996</c:v>
                </c:pt>
                <c:pt idx="24">
                  <c:v>56.75654999999999</c:v>
                </c:pt>
                <c:pt idx="25">
                  <c:v>54.281979999999997</c:v>
                </c:pt>
                <c:pt idx="26">
                  <c:v>57.911360000000002</c:v>
                </c:pt>
                <c:pt idx="27">
                  <c:v>50</c:v>
                </c:pt>
                <c:pt idx="28">
                  <c:v>48</c:v>
                </c:pt>
                <c:pt idx="29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B8-4072-B3A2-FE361429DEF7}"/>
            </c:ext>
          </c:extLst>
        </c:ser>
        <c:ser>
          <c:idx val="0"/>
          <c:order val="1"/>
          <c:tx>
            <c:strRef>
              <c:f>Kosten!$A$2</c:f>
              <c:strCache>
                <c:ptCount val="1"/>
                <c:pt idx="0">
                  <c:v>Strom</c:v>
                </c:pt>
              </c:strCache>
            </c:strRef>
          </c:tx>
          <c:spPr>
            <a:gradFill rotWithShape="0">
              <a:gsLst>
                <a:gs pos="0">
                  <a:srgbClr xmlns:mc="http://schemas.openxmlformats.org/markup-compatibility/2006" xmlns:a14="http://schemas.microsoft.com/office/drawing/2010/main" val="FF8080" mc:Ignorable="a14" a14:legacySpreadsheetColorIndex="29"/>
                </a:gs>
                <a:gs pos="100000">
                  <a:srgbClr xmlns:mc="http://schemas.openxmlformats.org/markup-compatibility/2006" xmlns:a14="http://schemas.microsoft.com/office/drawing/2010/main" val="000000" mc:Ignorable="a14" a14:legacySpreadsheetColorIndex="2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000000"/>
              </a:solidFill>
              <a:prstDash val="solid"/>
            </a:ln>
          </c:spPr>
          <c:cat>
            <c:strRef>
              <c:f>Kosten!$C$1:$AF$1</c:f>
              <c:strCache>
                <c:ptCount val="30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  <c:pt idx="19">
                  <c:v>11</c:v>
                </c:pt>
                <c:pt idx="20">
                  <c:v>12</c:v>
                </c:pt>
                <c:pt idx="21">
                  <c:v>13</c:v>
                </c:pt>
                <c:pt idx="22">
                  <c:v>14</c:v>
                </c:pt>
                <c:pt idx="23">
                  <c:v>15</c:v>
                </c:pt>
                <c:pt idx="24">
                  <c:v>16</c:v>
                </c:pt>
                <c:pt idx="25">
                  <c:v>17</c:v>
                </c:pt>
                <c:pt idx="26">
                  <c:v>18</c:v>
                </c:pt>
                <c:pt idx="27">
                  <c:v>19</c:v>
                </c:pt>
                <c:pt idx="28">
                  <c:v>20</c:v>
                </c:pt>
                <c:pt idx="29">
                  <c:v>21</c:v>
                </c:pt>
              </c:strCache>
            </c:strRef>
          </c:cat>
          <c:val>
            <c:numRef>
              <c:f>Kosten!$C$2:$AF$2</c:f>
              <c:numCache>
                <c:formatCode>#,##0\ "T€"</c:formatCode>
                <c:ptCount val="30"/>
                <c:pt idx="0">
                  <c:v>395.78653052668176</c:v>
                </c:pt>
                <c:pt idx="1">
                  <c:v>394.6914302367793</c:v>
                </c:pt>
                <c:pt idx="2">
                  <c:v>337.18265391163851</c:v>
                </c:pt>
                <c:pt idx="3">
                  <c:v>309.66380002351946</c:v>
                </c:pt>
                <c:pt idx="4">
                  <c:v>248.35901893313837</c:v>
                </c:pt>
                <c:pt idx="5">
                  <c:v>253.11356815265128</c:v>
                </c:pt>
                <c:pt idx="6">
                  <c:v>233.50040647704554</c:v>
                </c:pt>
                <c:pt idx="7">
                  <c:v>250.60688812422345</c:v>
                </c:pt>
                <c:pt idx="8">
                  <c:v>169.61505613621839</c:v>
                </c:pt>
                <c:pt idx="9">
                  <c:v>183.08010726354914</c:v>
                </c:pt>
                <c:pt idx="10">
                  <c:v>199.35679281188055</c:v>
                </c:pt>
                <c:pt idx="11">
                  <c:v>224.76564774454349</c:v>
                </c:pt>
                <c:pt idx="12">
                  <c:v>232.68859680178375</c:v>
                </c:pt>
                <c:pt idx="13">
                  <c:v>254.64393496329228</c:v>
                </c:pt>
                <c:pt idx="14">
                  <c:v>285.18394151500598</c:v>
                </c:pt>
                <c:pt idx="15">
                  <c:v>332.41015248279291</c:v>
                </c:pt>
                <c:pt idx="16">
                  <c:v>344.31385164618274</c:v>
                </c:pt>
                <c:pt idx="17">
                  <c:v>357.9760830945894</c:v>
                </c:pt>
                <c:pt idx="18">
                  <c:v>381.66220677018754</c:v>
                </c:pt>
                <c:pt idx="19">
                  <c:v>366.30530342938249</c:v>
                </c:pt>
                <c:pt idx="20">
                  <c:v>391.32605431248146</c:v>
                </c:pt>
                <c:pt idx="21">
                  <c:v>431.83211692385049</c:v>
                </c:pt>
                <c:pt idx="22">
                  <c:v>421.3262552091507</c:v>
                </c:pt>
                <c:pt idx="23">
                  <c:v>393.0306559811865</c:v>
                </c:pt>
                <c:pt idx="24">
                  <c:v>374.07702772010634</c:v>
                </c:pt>
                <c:pt idx="25">
                  <c:v>336.99128814652215</c:v>
                </c:pt>
                <c:pt idx="26">
                  <c:v>320.74811286347119</c:v>
                </c:pt>
                <c:pt idx="27">
                  <c:v>377.95030079463305</c:v>
                </c:pt>
                <c:pt idx="28">
                  <c:v>383.27773644715973</c:v>
                </c:pt>
                <c:pt idx="29">
                  <c:v>409.3618653524772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8B8-4072-B3A2-FE361429DEF7}"/>
            </c:ext>
          </c:extLst>
        </c:ser>
        <c:ser>
          <c:idx val="1"/>
          <c:order val="2"/>
          <c:tx>
            <c:strRef>
              <c:f>Kosten!$A$3</c:f>
              <c:strCache>
                <c:ptCount val="1"/>
                <c:pt idx="0">
                  <c:v>Heizenergie</c:v>
                </c:pt>
              </c:strCache>
            </c:strRef>
          </c:tx>
          <c:spPr>
            <a:gradFill rotWithShape="0">
              <a:gsLst>
                <a:gs pos="0">
                  <a:srgbClr xmlns:mc="http://schemas.openxmlformats.org/markup-compatibility/2006" xmlns:a14="http://schemas.microsoft.com/office/drawing/2010/main" val="008000" mc:Ignorable="a14" a14:legacySpreadsheetColorIndex="17"/>
                </a:gs>
                <a:gs pos="100000">
                  <a:srgbClr xmlns:mc="http://schemas.openxmlformats.org/markup-compatibility/2006" xmlns:a14="http://schemas.microsoft.com/office/drawing/2010/main" val="000000" mc:Ignorable="a14" a14:legacySpreadsheetColorIndex="17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000000"/>
              </a:solidFill>
              <a:prstDash val="solid"/>
            </a:ln>
          </c:spPr>
          <c:cat>
            <c:strRef>
              <c:f>Kosten!$C$1:$AF$1</c:f>
              <c:strCache>
                <c:ptCount val="30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  <c:pt idx="19">
                  <c:v>11</c:v>
                </c:pt>
                <c:pt idx="20">
                  <c:v>12</c:v>
                </c:pt>
                <c:pt idx="21">
                  <c:v>13</c:v>
                </c:pt>
                <c:pt idx="22">
                  <c:v>14</c:v>
                </c:pt>
                <c:pt idx="23">
                  <c:v>15</c:v>
                </c:pt>
                <c:pt idx="24">
                  <c:v>16</c:v>
                </c:pt>
                <c:pt idx="25">
                  <c:v>17</c:v>
                </c:pt>
                <c:pt idx="26">
                  <c:v>18</c:v>
                </c:pt>
                <c:pt idx="27">
                  <c:v>19</c:v>
                </c:pt>
                <c:pt idx="28">
                  <c:v>20</c:v>
                </c:pt>
                <c:pt idx="29">
                  <c:v>21</c:v>
                </c:pt>
              </c:strCache>
            </c:strRef>
          </c:cat>
          <c:val>
            <c:numRef>
              <c:f>Kosten!$C$3:$AF$3</c:f>
              <c:numCache>
                <c:formatCode>#,##0\ "T€"</c:formatCode>
                <c:ptCount val="30"/>
                <c:pt idx="0">
                  <c:v>370.91924656028385</c:v>
                </c:pt>
                <c:pt idx="1">
                  <c:v>350.87520899055642</c:v>
                </c:pt>
                <c:pt idx="2">
                  <c:v>307.14577954116669</c:v>
                </c:pt>
                <c:pt idx="3">
                  <c:v>256.85584892347498</c:v>
                </c:pt>
                <c:pt idx="4">
                  <c:v>289.51982534269337</c:v>
                </c:pt>
                <c:pt idx="5">
                  <c:v>283.03112233680849</c:v>
                </c:pt>
                <c:pt idx="6">
                  <c:v>247.96741025549255</c:v>
                </c:pt>
                <c:pt idx="7">
                  <c:v>228.96316693158403</c:v>
                </c:pt>
                <c:pt idx="8">
                  <c:v>262.76169558642624</c:v>
                </c:pt>
                <c:pt idx="9">
                  <c:v>352.98232400709674</c:v>
                </c:pt>
                <c:pt idx="10">
                  <c:v>310.83631278359024</c:v>
                </c:pt>
                <c:pt idx="11">
                  <c:v>303.07025193900006</c:v>
                </c:pt>
                <c:pt idx="12">
                  <c:v>328.79530539599995</c:v>
                </c:pt>
                <c:pt idx="13">
                  <c:v>352.01357665999996</c:v>
                </c:pt>
                <c:pt idx="14">
                  <c:v>412.06692899999996</c:v>
                </c:pt>
                <c:pt idx="15">
                  <c:v>354.44857030000003</c:v>
                </c:pt>
                <c:pt idx="16">
                  <c:v>386.06100350000003</c:v>
                </c:pt>
                <c:pt idx="17">
                  <c:v>462.39093000000003</c:v>
                </c:pt>
                <c:pt idx="18">
                  <c:v>476.93017450000002</c:v>
                </c:pt>
                <c:pt idx="19">
                  <c:v>479.73212450000005</c:v>
                </c:pt>
                <c:pt idx="20">
                  <c:v>351.96366649999999</c:v>
                </c:pt>
                <c:pt idx="21">
                  <c:v>333.61846899999995</c:v>
                </c:pt>
                <c:pt idx="22">
                  <c:v>397.55317339999999</c:v>
                </c:pt>
                <c:pt idx="23">
                  <c:v>329.67691360000003</c:v>
                </c:pt>
                <c:pt idx="24">
                  <c:v>364.41414499999996</c:v>
                </c:pt>
                <c:pt idx="25">
                  <c:v>299.69013760000001</c:v>
                </c:pt>
                <c:pt idx="26">
                  <c:v>243.03877300000002</c:v>
                </c:pt>
                <c:pt idx="27">
                  <c:v>258.30910999999998</c:v>
                </c:pt>
                <c:pt idx="28">
                  <c:v>331.58441999999997</c:v>
                </c:pt>
                <c:pt idx="29">
                  <c:v>312.91835000000003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8B8-4072-B3A2-FE361429DEF7}"/>
            </c:ext>
          </c:extLst>
        </c:ser>
        <c:ser>
          <c:idx val="3"/>
          <c:order val="3"/>
          <c:tx>
            <c:strRef>
              <c:f>Kosten!$A$5</c:f>
              <c:strCache>
                <c:ptCount val="1"/>
                <c:pt idx="0">
                  <c:v>Gesamt</c:v>
                </c:pt>
              </c:strCache>
            </c:strRef>
          </c:tx>
          <c:spPr>
            <a:solidFill>
              <a:srgbClr val="969696"/>
            </a:solidFill>
            <a:ln w="12700">
              <a:solidFill>
                <a:srgbClr val="000000"/>
              </a:solidFill>
              <a:prstDash val="solid"/>
            </a:ln>
          </c:spPr>
          <c:cat>
            <c:strRef>
              <c:f>Kosten!$C$1:$AF$1</c:f>
              <c:strCache>
                <c:ptCount val="30"/>
                <c:pt idx="0">
                  <c:v>92</c:v>
                </c:pt>
                <c:pt idx="1">
                  <c:v>93</c:v>
                </c:pt>
                <c:pt idx="2">
                  <c:v>94</c:v>
                </c:pt>
                <c:pt idx="3">
                  <c:v>95</c:v>
                </c:pt>
                <c:pt idx="4">
                  <c:v>96</c:v>
                </c:pt>
                <c:pt idx="5">
                  <c:v>97</c:v>
                </c:pt>
                <c:pt idx="6">
                  <c:v>98</c:v>
                </c:pt>
                <c:pt idx="7">
                  <c:v>99</c:v>
                </c:pt>
                <c:pt idx="8">
                  <c:v>00</c:v>
                </c:pt>
                <c:pt idx="9">
                  <c:v>01</c:v>
                </c:pt>
                <c:pt idx="10">
                  <c:v>02</c:v>
                </c:pt>
                <c:pt idx="11">
                  <c:v>03</c:v>
                </c:pt>
                <c:pt idx="12">
                  <c:v>04</c:v>
                </c:pt>
                <c:pt idx="13">
                  <c:v>05</c:v>
                </c:pt>
                <c:pt idx="14">
                  <c:v>06</c:v>
                </c:pt>
                <c:pt idx="15">
                  <c:v>07</c:v>
                </c:pt>
                <c:pt idx="16">
                  <c:v>08</c:v>
                </c:pt>
                <c:pt idx="17">
                  <c:v>09</c:v>
                </c:pt>
                <c:pt idx="18">
                  <c:v>10</c:v>
                </c:pt>
                <c:pt idx="19">
                  <c:v>11</c:v>
                </c:pt>
                <c:pt idx="20">
                  <c:v>12</c:v>
                </c:pt>
                <c:pt idx="21">
                  <c:v>13</c:v>
                </c:pt>
                <c:pt idx="22">
                  <c:v>14</c:v>
                </c:pt>
                <c:pt idx="23">
                  <c:v>15</c:v>
                </c:pt>
                <c:pt idx="24">
                  <c:v>16</c:v>
                </c:pt>
                <c:pt idx="25">
                  <c:v>17</c:v>
                </c:pt>
                <c:pt idx="26">
                  <c:v>18</c:v>
                </c:pt>
                <c:pt idx="27">
                  <c:v>19</c:v>
                </c:pt>
                <c:pt idx="28">
                  <c:v>20</c:v>
                </c:pt>
                <c:pt idx="29">
                  <c:v>21</c:v>
                </c:pt>
              </c:strCache>
            </c:strRef>
          </c:cat>
          <c:val>
            <c:numRef>
              <c:f>Kosten!$C$5:$AF$5</c:f>
              <c:numCache>
                <c:formatCode>#,##0\ "T€"</c:formatCode>
                <c:ptCount val="30"/>
                <c:pt idx="0">
                  <c:v>844.78808996691953</c:v>
                </c:pt>
                <c:pt idx="1">
                  <c:v>839.43157636399906</c:v>
                </c:pt>
                <c:pt idx="2">
                  <c:v>723.96600931573812</c:v>
                </c:pt>
                <c:pt idx="3">
                  <c:v>663.85798612353835</c:v>
                </c:pt>
                <c:pt idx="4">
                  <c:v>615.04177254669366</c:v>
                </c:pt>
                <c:pt idx="5">
                  <c:v>616.96781928899748</c:v>
                </c:pt>
                <c:pt idx="6">
                  <c:v>555.94211664612976</c:v>
                </c:pt>
                <c:pt idx="7">
                  <c:v>560.39700831861671</c:v>
                </c:pt>
                <c:pt idx="8">
                  <c:v>494.62830903478317</c:v>
                </c:pt>
                <c:pt idx="9">
                  <c:v>620.77304595139526</c:v>
                </c:pt>
                <c:pt idx="10">
                  <c:v>592.52162710915047</c:v>
                </c:pt>
                <c:pt idx="11">
                  <c:v>594.91590968354342</c:v>
                </c:pt>
                <c:pt idx="12">
                  <c:v>639.42375219778387</c:v>
                </c:pt>
                <c:pt idx="13">
                  <c:v>675.24209162329214</c:v>
                </c:pt>
                <c:pt idx="14">
                  <c:v>773.00894051500586</c:v>
                </c:pt>
                <c:pt idx="15">
                  <c:v>752.60416278279286</c:v>
                </c:pt>
                <c:pt idx="16">
                  <c:v>796.43362514618275</c:v>
                </c:pt>
                <c:pt idx="17">
                  <c:v>885.02798309458967</c:v>
                </c:pt>
                <c:pt idx="18">
                  <c:v>919.48872127018751</c:v>
                </c:pt>
                <c:pt idx="19">
                  <c:v>907.79092792938241</c:v>
                </c:pt>
                <c:pt idx="20">
                  <c:v>786.76259081248156</c:v>
                </c:pt>
                <c:pt idx="21">
                  <c:v>822.97337592385054</c:v>
                </c:pt>
                <c:pt idx="22">
                  <c:v>876.05293860915049</c:v>
                </c:pt>
                <c:pt idx="23">
                  <c:v>781.30508958118639</c:v>
                </c:pt>
                <c:pt idx="24">
                  <c:v>795.24772272010625</c:v>
                </c:pt>
                <c:pt idx="25">
                  <c:v>690.96340574652208</c:v>
                </c:pt>
                <c:pt idx="26">
                  <c:v>621.69824586347136</c:v>
                </c:pt>
                <c:pt idx="27">
                  <c:v>662.70532079463317</c:v>
                </c:pt>
                <c:pt idx="28">
                  <c:v>740.2263464471597</c:v>
                </c:pt>
                <c:pt idx="29">
                  <c:v>747.75488535247712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8B8-4072-B3A2-FE361429DE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9111936"/>
        <c:axId val="169113472"/>
        <c:axId val="168632768"/>
      </c:area3DChart>
      <c:catAx>
        <c:axId val="169111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6911347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69113472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#,##0\ &quot;T€&quot;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169111936"/>
        <c:crosses val="autoZero"/>
        <c:crossBetween val="midCat"/>
        <c:majorUnit val="250"/>
      </c:valAx>
      <c:serAx>
        <c:axId val="168632768"/>
        <c:scaling>
          <c:orientation val="minMax"/>
        </c:scaling>
        <c:delete val="1"/>
        <c:axPos val="b"/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de-DE"/>
                  <a:t>t-Euro</a:t>
                </a:r>
              </a:p>
            </c:rich>
          </c:tx>
          <c:layout>
            <c:manualLayout>
              <c:xMode val="edge"/>
              <c:yMode val="edge"/>
              <c:x val="9.2694491015143168E-3"/>
              <c:y val="0.12218993018491608"/>
            </c:manualLayout>
          </c:layout>
          <c:overlay val="0"/>
          <c:spPr>
            <a:noFill/>
            <a:ln w="25400">
              <a:noFill/>
            </a:ln>
          </c:spPr>
        </c:title>
        <c:majorTickMark val="out"/>
        <c:minorTickMark val="none"/>
        <c:tickLblPos val="nextTo"/>
        <c:crossAx val="169113472"/>
        <c:crosses val="autoZero"/>
      </c:ser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17985680044342131"/>
          <c:y val="0.87102986975858221"/>
          <c:w val="0.71851438957566371"/>
          <c:h val="6.2839778301442592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825" b="1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zero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6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hPercent val="86"/>
      <c:rotY val="3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solidFill>
          <a:srgbClr val="DDDDDD"/>
        </a:solidFill>
        <a:ln w="12700">
          <a:solidFill>
            <a:srgbClr val="FFFFFF"/>
          </a:solidFill>
          <a:prstDash val="solid"/>
        </a:ln>
      </c:spPr>
    </c:sideWall>
    <c:backWall>
      <c:thickness val="0"/>
      <c:spPr>
        <a:solidFill>
          <a:srgbClr val="DDDDDD"/>
        </a:solidFill>
        <a:ln w="12700">
          <a:solidFill>
            <a:srgbClr val="FFFFFF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125517540559987"/>
          <c:y val="2.8199303442359911E-2"/>
          <c:w val="0.85356058668452028"/>
          <c:h val="0.80462743557529004"/>
        </c:manualLayout>
      </c:layout>
      <c:area3DChart>
        <c:grouping val="stacked"/>
        <c:varyColors val="0"/>
        <c:ser>
          <c:idx val="1"/>
          <c:order val="0"/>
          <c:tx>
            <c:strRef>
              <c:f>'CO2'!$A$4</c:f>
              <c:strCache>
                <c:ptCount val="1"/>
                <c:pt idx="0">
                  <c:v>Gas CO (t)</c:v>
                </c:pt>
              </c:strCache>
            </c:strRef>
          </c:tx>
          <c:spPr>
            <a:gradFill rotWithShape="0">
              <a:gsLst>
                <a:gs pos="0">
                  <a:srgbClr xmlns:mc="http://schemas.openxmlformats.org/markup-compatibility/2006" xmlns:a14="http://schemas.microsoft.com/office/drawing/2010/main" val="FFFFCC" mc:Ignorable="a14" a14:legacySpreadsheetColorIndex="26"/>
                </a:gs>
                <a:gs pos="100000">
                  <a:srgbClr xmlns:mc="http://schemas.openxmlformats.org/markup-compatibility/2006" xmlns:a14="http://schemas.microsoft.com/office/drawing/2010/main" val="000000" mc:Ignorable="a14" a14:legacySpreadsheetColorIndex="26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0.24918300653594772"/>
                  <c:y val="-1.6501835785378314E-2"/>
                </c:manualLayout>
              </c:layout>
              <c:tx>
                <c:rich>
                  <a:bodyPr/>
                  <a:lstStyle/>
                  <a:p>
                    <a:r>
                      <a:rPr lang="en-US">
                        <a:solidFill>
                          <a:schemeClr val="accent3">
                            <a:lumMod val="50000"/>
                          </a:schemeClr>
                        </a:solidFill>
                      </a:rPr>
                      <a:t>Holz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284-44E6-B7EF-FB23491F9A3D}"/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 algn="l">
                  <a:defRPr sz="1800" b="0" i="0" u="none" strike="noStrike" baseline="0">
                    <a:solidFill>
                      <a:schemeClr val="accent3">
                        <a:lumMod val="50000"/>
                      </a:schemeClr>
                    </a:solidFill>
                    <a:latin typeface="Arial"/>
                    <a:ea typeface="Arial"/>
                    <a:cs typeface="Arial"/>
                  </a:defRPr>
                </a:pPr>
                <a:endParaRPr lang="de-DE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'CO2'!$B$2:$AE$2</c:f>
              <c:numCache>
                <c:formatCode>General</c:formatCode>
                <c:ptCount val="30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  <c:pt idx="22">
                  <c:v>2014</c:v>
                </c:pt>
                <c:pt idx="23">
                  <c:v>2015</c:v>
                </c:pt>
                <c:pt idx="24">
                  <c:v>2016</c:v>
                </c:pt>
                <c:pt idx="25">
                  <c:v>2017</c:v>
                </c:pt>
                <c:pt idx="26">
                  <c:v>2018</c:v>
                </c:pt>
                <c:pt idx="27">
                  <c:v>2019</c:v>
                </c:pt>
                <c:pt idx="28">
                  <c:v>2020</c:v>
                </c:pt>
                <c:pt idx="29">
                  <c:v>2021</c:v>
                </c:pt>
              </c:numCache>
            </c:numRef>
          </c:cat>
          <c:val>
            <c:numRef>
              <c:f>'CO2'!$B$4:$AE$4</c:f>
              <c:numCache>
                <c:formatCode>#,##0</c:formatCode>
                <c:ptCount val="30"/>
                <c:pt idx="0">
                  <c:v>2049.4384755253277</c:v>
                </c:pt>
                <c:pt idx="1">
                  <c:v>2112.6737978216388</c:v>
                </c:pt>
                <c:pt idx="2">
                  <c:v>2063.7214441944111</c:v>
                </c:pt>
                <c:pt idx="3">
                  <c:v>1976.9247957067173</c:v>
                </c:pt>
                <c:pt idx="4">
                  <c:v>2011.6424437276185</c:v>
                </c:pt>
                <c:pt idx="5">
                  <c:v>1946.1518693709063</c:v>
                </c:pt>
                <c:pt idx="6">
                  <c:v>2110.2896569729437</c:v>
                </c:pt>
                <c:pt idx="7">
                  <c:v>1939.3775998993638</c:v>
                </c:pt>
                <c:pt idx="8">
                  <c:v>1856.7804038289744</c:v>
                </c:pt>
                <c:pt idx="9">
                  <c:v>1676.9055176268062</c:v>
                </c:pt>
                <c:pt idx="10">
                  <c:v>1607.1191898358161</c:v>
                </c:pt>
                <c:pt idx="11">
                  <c:v>1493.905384895907</c:v>
                </c:pt>
                <c:pt idx="12">
                  <c:v>1572.8768040933894</c:v>
                </c:pt>
                <c:pt idx="13">
                  <c:v>1557.6726522489701</c:v>
                </c:pt>
                <c:pt idx="14">
                  <c:v>1408.2700105902006</c:v>
                </c:pt>
                <c:pt idx="15">
                  <c:v>1108.2719016204469</c:v>
                </c:pt>
                <c:pt idx="16">
                  <c:v>1157.8802171405594</c:v>
                </c:pt>
                <c:pt idx="17">
                  <c:v>1188.3768643599765</c:v>
                </c:pt>
                <c:pt idx="18">
                  <c:v>1189.0753439876944</c:v>
                </c:pt>
                <c:pt idx="19">
                  <c:v>900.41947872144772</c:v>
                </c:pt>
                <c:pt idx="20">
                  <c:v>1039.9243951306453</c:v>
                </c:pt>
                <c:pt idx="21">
                  <c:v>1080.096381581058</c:v>
                </c:pt>
                <c:pt idx="22">
                  <c:v>903.17854522805374</c:v>
                </c:pt>
                <c:pt idx="23">
                  <c:v>1085.1063231442254</c:v>
                </c:pt>
                <c:pt idx="24">
                  <c:v>1056.9115982195035</c:v>
                </c:pt>
                <c:pt idx="25">
                  <c:v>1129.2800045994532</c:v>
                </c:pt>
                <c:pt idx="26">
                  <c:v>1125.999284886952</c:v>
                </c:pt>
                <c:pt idx="27">
                  <c:v>1236.7985235695623</c:v>
                </c:pt>
                <c:pt idx="28">
                  <c:v>1207.1855914401333</c:v>
                </c:pt>
                <c:pt idx="29">
                  <c:v>1191.7196395881565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284-44E6-B7EF-FB23491F9A3D}"/>
            </c:ext>
          </c:extLst>
        </c:ser>
        <c:ser>
          <c:idx val="2"/>
          <c:order val="1"/>
          <c:tx>
            <c:strRef>
              <c:f>'CO2'!$A$5</c:f>
              <c:strCache>
                <c:ptCount val="1"/>
                <c:pt idx="0">
                  <c:v>Öl</c:v>
                </c:pt>
              </c:strCache>
            </c:strRef>
          </c:tx>
          <c:spPr>
            <a:gradFill rotWithShape="0">
              <a:gsLst>
                <a:gs pos="0">
                  <a:srgbClr xmlns:mc="http://schemas.openxmlformats.org/markup-compatibility/2006" xmlns:a14="http://schemas.microsoft.com/office/drawing/2010/main" val="969696" mc:Ignorable="a14" a14:legacySpreadsheetColorIndex="55"/>
                </a:gs>
                <a:gs pos="100000">
                  <a:srgbClr xmlns:mc="http://schemas.openxmlformats.org/markup-compatibility/2006" xmlns:a14="http://schemas.microsoft.com/office/drawing/2010/main" val="000000" mc:Ignorable="a14" a14:legacySpreadsheetColorIndex="55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000000"/>
              </a:solidFill>
              <a:prstDash val="solid"/>
            </a:ln>
          </c:spPr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6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de-DE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'CO2'!$B$2:$AE$2</c:f>
              <c:numCache>
                <c:formatCode>General</c:formatCode>
                <c:ptCount val="30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  <c:pt idx="22">
                  <c:v>2014</c:v>
                </c:pt>
                <c:pt idx="23">
                  <c:v>2015</c:v>
                </c:pt>
                <c:pt idx="24">
                  <c:v>2016</c:v>
                </c:pt>
                <c:pt idx="25">
                  <c:v>2017</c:v>
                </c:pt>
                <c:pt idx="26">
                  <c:v>2018</c:v>
                </c:pt>
                <c:pt idx="27">
                  <c:v>2019</c:v>
                </c:pt>
                <c:pt idx="28">
                  <c:v>2020</c:v>
                </c:pt>
                <c:pt idx="29">
                  <c:v>2021</c:v>
                </c:pt>
              </c:numCache>
            </c:numRef>
          </c:cat>
          <c:val>
            <c:numRef>
              <c:f>'CO2'!$B$5:$AE$5</c:f>
              <c:numCache>
                <c:formatCode>#,##0</c:formatCode>
                <c:ptCount val="30"/>
                <c:pt idx="0">
                  <c:v>991.87196748323186</c:v>
                </c:pt>
                <c:pt idx="1">
                  <c:v>961.5606994519552</c:v>
                </c:pt>
                <c:pt idx="2">
                  <c:v>608.27508548756259</c:v>
                </c:pt>
                <c:pt idx="3">
                  <c:v>599.74002575837278</c:v>
                </c:pt>
                <c:pt idx="4">
                  <c:v>420.00862647247033</c:v>
                </c:pt>
                <c:pt idx="5">
                  <c:v>273.12942908567538</c:v>
                </c:pt>
                <c:pt idx="6">
                  <c:v>297.24799896426077</c:v>
                </c:pt>
                <c:pt idx="7">
                  <c:v>278.16921683601203</c:v>
                </c:pt>
                <c:pt idx="8">
                  <c:v>245.25479513092998</c:v>
                </c:pt>
                <c:pt idx="9">
                  <c:v>249.41699960185275</c:v>
                </c:pt>
                <c:pt idx="10">
                  <c:v>240.26607312897087</c:v>
                </c:pt>
                <c:pt idx="11">
                  <c:v>194.27370509999889</c:v>
                </c:pt>
                <c:pt idx="12">
                  <c:v>166.6639979217527</c:v>
                </c:pt>
                <c:pt idx="13">
                  <c:v>98.646573045140457</c:v>
                </c:pt>
                <c:pt idx="14">
                  <c:v>71.126743493923868</c:v>
                </c:pt>
                <c:pt idx="15">
                  <c:v>54.905107760183242</c:v>
                </c:pt>
                <c:pt idx="16">
                  <c:v>55.146983642649083</c:v>
                </c:pt>
                <c:pt idx="17">
                  <c:v>57.875647055714602</c:v>
                </c:pt>
                <c:pt idx="18">
                  <c:v>30.661324698071486</c:v>
                </c:pt>
                <c:pt idx="19">
                  <c:v>11.237643746513655</c:v>
                </c:pt>
                <c:pt idx="20">
                  <c:v>11.153745771270472</c:v>
                </c:pt>
                <c:pt idx="21">
                  <c:v>10.336396125497975</c:v>
                </c:pt>
                <c:pt idx="22">
                  <c:v>8.1999764408170499</c:v>
                </c:pt>
                <c:pt idx="23">
                  <c:v>8.8718935720011523</c:v>
                </c:pt>
                <c:pt idx="24">
                  <c:v>9.0936006002422296</c:v>
                </c:pt>
                <c:pt idx="25">
                  <c:v>9.2647718905459886</c:v>
                </c:pt>
                <c:pt idx="26">
                  <c:v>11.494294282683242</c:v>
                </c:pt>
                <c:pt idx="27">
                  <c:v>9.7071936688729803</c:v>
                </c:pt>
                <c:pt idx="28">
                  <c:v>10.849365663379679</c:v>
                </c:pt>
                <c:pt idx="29">
                  <c:v>10.447628471030223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284-44E6-B7EF-FB23491F9A3D}"/>
            </c:ext>
          </c:extLst>
        </c:ser>
        <c:ser>
          <c:idx val="3"/>
          <c:order val="2"/>
          <c:tx>
            <c:strRef>
              <c:f>'CO2'!$A$6</c:f>
              <c:strCache>
                <c:ptCount val="1"/>
                <c:pt idx="0">
                  <c:v>Biomasse</c:v>
                </c:pt>
              </c:strCache>
            </c:strRef>
          </c:tx>
          <c:spPr>
            <a:solidFill>
              <a:srgbClr val="808000"/>
            </a:solidFill>
            <a:ln w="12700">
              <a:solidFill>
                <a:srgbClr val="000000"/>
              </a:solidFill>
              <a:prstDash val="solid"/>
            </a:ln>
          </c:spPr>
          <c:cat>
            <c:numRef>
              <c:f>'CO2'!$B$2:$AE$2</c:f>
              <c:numCache>
                <c:formatCode>General</c:formatCode>
                <c:ptCount val="30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  <c:pt idx="22">
                  <c:v>2014</c:v>
                </c:pt>
                <c:pt idx="23">
                  <c:v>2015</c:v>
                </c:pt>
                <c:pt idx="24">
                  <c:v>2016</c:v>
                </c:pt>
                <c:pt idx="25">
                  <c:v>2017</c:v>
                </c:pt>
                <c:pt idx="26">
                  <c:v>2018</c:v>
                </c:pt>
                <c:pt idx="27">
                  <c:v>2019</c:v>
                </c:pt>
                <c:pt idx="28">
                  <c:v>2020</c:v>
                </c:pt>
                <c:pt idx="29">
                  <c:v>2021</c:v>
                </c:pt>
              </c:numCache>
            </c:numRef>
          </c:cat>
          <c:val>
            <c:numRef>
              <c:f>'CO2'!$B$6:$AE$6</c:f>
              <c:numCache>
                <c:formatCode>#,##0</c:formatCode>
                <c:ptCount val="30"/>
                <c:pt idx="1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4.6335183352561353</c:v>
                </c:pt>
                <c:pt idx="14">
                  <c:v>27.866829912017273</c:v>
                </c:pt>
                <c:pt idx="15">
                  <c:v>111.44038567767745</c:v>
                </c:pt>
                <c:pt idx="16">
                  <c:v>115.81111353506702</c:v>
                </c:pt>
                <c:pt idx="17">
                  <c:v>105.38557215815366</c:v>
                </c:pt>
                <c:pt idx="18">
                  <c:v>112.95431009493994</c:v>
                </c:pt>
                <c:pt idx="19">
                  <c:v>134.30008610735609</c:v>
                </c:pt>
                <c:pt idx="20">
                  <c:v>143.88641091482791</c:v>
                </c:pt>
                <c:pt idx="21">
                  <c:v>142.09925021961374</c:v>
                </c:pt>
                <c:pt idx="22">
                  <c:v>143.48031789054295</c:v>
                </c:pt>
                <c:pt idx="23">
                  <c:v>105.50301652528755</c:v>
                </c:pt>
                <c:pt idx="24">
                  <c:v>153.65386978216628</c:v>
                </c:pt>
                <c:pt idx="25">
                  <c:v>132.15878218010064</c:v>
                </c:pt>
                <c:pt idx="26">
                  <c:v>142.82477757100645</c:v>
                </c:pt>
                <c:pt idx="27">
                  <c:v>116.43281679759789</c:v>
                </c:pt>
                <c:pt idx="28">
                  <c:v>158.44751449455379</c:v>
                </c:pt>
                <c:pt idx="29">
                  <c:v>141.65084318757422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284-44E6-B7EF-FB23491F9A3D}"/>
            </c:ext>
          </c:extLst>
        </c:ser>
        <c:ser>
          <c:idx val="0"/>
          <c:order val="3"/>
          <c:tx>
            <c:strRef>
              <c:f>'CO2'!$A$3</c:f>
              <c:strCache>
                <c:ptCount val="1"/>
                <c:pt idx="0">
                  <c:v>Strom CO2 (t)</c:v>
                </c:pt>
              </c:strCache>
            </c:strRef>
          </c:tx>
          <c:spPr>
            <a:gradFill rotWithShape="0">
              <a:gsLst>
                <a:gs pos="0">
                  <a:srgbClr xmlns:mc="http://schemas.openxmlformats.org/markup-compatibility/2006" xmlns:a14="http://schemas.microsoft.com/office/drawing/2010/main" val="FF8080" mc:Ignorable="a14" a14:legacySpreadsheetColorIndex="29"/>
                </a:gs>
                <a:gs pos="100000">
                  <a:srgbClr xmlns:mc="http://schemas.openxmlformats.org/markup-compatibility/2006" xmlns:a14="http://schemas.microsoft.com/office/drawing/2010/main" val="000000" mc:Ignorable="a14" a14:legacySpreadsheetColorIndex="2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12700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-0.18382729822295435"/>
                  <c:y val="2.3255845612659413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Strom</a:t>
                    </a:r>
                  </a:p>
                  <a:p>
                    <a:endParaRPr lang="en-US" dirty="0"/>
                  </a:p>
                  <a:p>
                    <a:endParaRPr lang="en-US" dirty="0"/>
                  </a:p>
                  <a:p>
                    <a:r>
                      <a:rPr lang="en-US" dirty="0"/>
                      <a:t>
Gas  </a:t>
                    </a:r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284-44E6-B7EF-FB23491F9A3D}"/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 algn="l">
                  <a:defRPr sz="18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de-DE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'CO2'!$B$2:$AE$2</c:f>
              <c:numCache>
                <c:formatCode>General</c:formatCode>
                <c:ptCount val="30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  <c:pt idx="22">
                  <c:v>2014</c:v>
                </c:pt>
                <c:pt idx="23">
                  <c:v>2015</c:v>
                </c:pt>
                <c:pt idx="24">
                  <c:v>2016</c:v>
                </c:pt>
                <c:pt idx="25">
                  <c:v>2017</c:v>
                </c:pt>
                <c:pt idx="26">
                  <c:v>2018</c:v>
                </c:pt>
                <c:pt idx="27">
                  <c:v>2019</c:v>
                </c:pt>
                <c:pt idx="28">
                  <c:v>2020</c:v>
                </c:pt>
                <c:pt idx="29">
                  <c:v>2021</c:v>
                </c:pt>
              </c:numCache>
            </c:numRef>
          </c:cat>
          <c:val>
            <c:numRef>
              <c:f>'CO2'!$B$3:$AD$3</c:f>
              <c:numCache>
                <c:formatCode>General</c:formatCode>
                <c:ptCount val="29"/>
                <c:pt idx="0" formatCode="#,##0">
                  <c:v>2036.975968272403</c:v>
                </c:pt>
                <c:pt idx="1">
                  <c:v>1950.0524718322774</c:v>
                </c:pt>
                <c:pt idx="2">
                  <c:v>1725.9089570528674</c:v>
                </c:pt>
                <c:pt idx="3">
                  <c:v>1610.7592192019952</c:v>
                </c:pt>
                <c:pt idx="4">
                  <c:v>1521.7890547540098</c:v>
                </c:pt>
                <c:pt idx="5">
                  <c:v>1464.0367654820341</c:v>
                </c:pt>
                <c:pt idx="6">
                  <c:v>1493.1503289884943</c:v>
                </c:pt>
                <c:pt idx="7">
                  <c:v>1444.078038917969</c:v>
                </c:pt>
                <c:pt idx="8">
                  <c:v>1380.5345401205177</c:v>
                </c:pt>
                <c:pt idx="9">
                  <c:v>1330.175317014171</c:v>
                </c:pt>
                <c:pt idx="10">
                  <c:v>1336.2397698613863</c:v>
                </c:pt>
                <c:pt idx="11">
                  <c:v>1339.083471413901</c:v>
                </c:pt>
                <c:pt idx="12">
                  <c:v>1423.7723857911606</c:v>
                </c:pt>
                <c:pt idx="13">
                  <c:v>1418.0516466376205</c:v>
                </c:pt>
                <c:pt idx="14">
                  <c:v>1386.2613168195196</c:v>
                </c:pt>
                <c:pt idx="15">
                  <c:v>1286.0866981043068</c:v>
                </c:pt>
                <c:pt idx="16">
                  <c:v>1317.0900917158417</c:v>
                </c:pt>
                <c:pt idx="17">
                  <c:v>1350.7162558939146</c:v>
                </c:pt>
                <c:pt idx="18">
                  <c:v>1311.7712160020474</c:v>
                </c:pt>
                <c:pt idx="19">
                  <c:v>591.57785348195637</c:v>
                </c:pt>
                <c:pt idx="20">
                  <c:v>640.37652974999992</c:v>
                </c:pt>
                <c:pt idx="21">
                  <c:v>632.13568350000003</c:v>
                </c:pt>
                <c:pt idx="22">
                  <c:v>618.4572839999995</c:v>
                </c:pt>
                <c:pt idx="23">
                  <c:v>671.98239449999971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284-44E6-B7EF-FB23491F9A3D}"/>
            </c:ext>
          </c:extLst>
        </c:ser>
        <c:ser>
          <c:idx val="4"/>
          <c:order val="4"/>
          <c:tx>
            <c:strRef>
              <c:f>'CO2'!$A$7</c:f>
              <c:strCache>
                <c:ptCount val="1"/>
                <c:pt idx="0">
                  <c:v>KH Ökostrom</c:v>
                </c:pt>
              </c:strCache>
            </c:strRef>
          </c:tx>
          <c:spPr>
            <a:solidFill>
              <a:srgbClr val="FFFFFF"/>
            </a:solidFill>
            <a:ln w="12700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0.2228906498152699"/>
                  <c:y val="-4.7908124387677345E-2"/>
                </c:manualLayout>
              </c:layout>
              <c:tx>
                <c:rich>
                  <a:bodyPr/>
                  <a:lstStyle/>
                  <a:p>
                    <a:r>
                      <a:rPr lang="en-US" sz="1600" baseline="0"/>
                      <a:t>Ökostrom </a:t>
                    </a:r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284-44E6-B7EF-FB23491F9A3D}"/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 algn="l">
                  <a:defRPr sz="18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de-DE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'CO2'!$B$2:$AE$2</c:f>
              <c:numCache>
                <c:formatCode>General</c:formatCode>
                <c:ptCount val="30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  <c:pt idx="22">
                  <c:v>2014</c:v>
                </c:pt>
                <c:pt idx="23">
                  <c:v>2015</c:v>
                </c:pt>
                <c:pt idx="24">
                  <c:v>2016</c:v>
                </c:pt>
                <c:pt idx="25">
                  <c:v>2017</c:v>
                </c:pt>
                <c:pt idx="26">
                  <c:v>2018</c:v>
                </c:pt>
                <c:pt idx="27">
                  <c:v>2019</c:v>
                </c:pt>
                <c:pt idx="28">
                  <c:v>2020</c:v>
                </c:pt>
                <c:pt idx="29">
                  <c:v>2021</c:v>
                </c:pt>
              </c:numCache>
            </c:numRef>
          </c:cat>
          <c:val>
            <c:numRef>
              <c:f>'CO2'!$B$7:$AE$7</c:f>
              <c:numCache>
                <c:formatCode>General</c:formatCode>
                <c:ptCount val="30"/>
                <c:pt idx="19">
                  <c:v>550.96970550000094</c:v>
                </c:pt>
                <c:pt idx="20">
                  <c:v>525.22909574999915</c:v>
                </c:pt>
                <c:pt idx="21">
                  <c:v>496.85281125000085</c:v>
                </c:pt>
                <c:pt idx="22">
                  <c:v>480.74922074999938</c:v>
                </c:pt>
                <c:pt idx="23">
                  <c:v>472.02919724999992</c:v>
                </c:pt>
                <c:pt idx="24">
                  <c:v>996.80584180500023</c:v>
                </c:pt>
                <c:pt idx="25">
                  <c:v>990.40521454500004</c:v>
                </c:pt>
                <c:pt idx="26">
                  <c:v>854.87871434999988</c:v>
                </c:pt>
                <c:pt idx="27">
                  <c:v>867.98379240000008</c:v>
                </c:pt>
                <c:pt idx="28">
                  <c:v>879.71774640000012</c:v>
                </c:pt>
                <c:pt idx="29">
                  <c:v>925.20679949999987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3284-44E6-B7EF-FB23491F9A3D}"/>
            </c:ext>
          </c:extLst>
        </c:ser>
        <c:ser>
          <c:idx val="5"/>
          <c:order val="5"/>
          <c:tx>
            <c:strRef>
              <c:f>'CO2'!$A$8</c:f>
              <c:strCache>
                <c:ptCount val="1"/>
                <c:pt idx="0">
                  <c:v>sonst. Ökostrom</c:v>
                </c:pt>
              </c:strCache>
            </c:strRef>
          </c:tx>
          <c:spPr>
            <a:solidFill>
              <a:srgbClr val="FFFFFF"/>
            </a:solidFill>
            <a:ln w="12700">
              <a:solidFill>
                <a:srgbClr val="000000"/>
              </a:solidFill>
              <a:prstDash val="solid"/>
            </a:ln>
          </c:spPr>
          <c:cat>
            <c:numRef>
              <c:f>'CO2'!$B$2:$AE$2</c:f>
              <c:numCache>
                <c:formatCode>General</c:formatCode>
                <c:ptCount val="30"/>
                <c:pt idx="0">
                  <c:v>1992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1996</c:v>
                </c:pt>
                <c:pt idx="5">
                  <c:v>1997</c:v>
                </c:pt>
                <c:pt idx="6">
                  <c:v>1998</c:v>
                </c:pt>
                <c:pt idx="7">
                  <c:v>1999</c:v>
                </c:pt>
                <c:pt idx="8">
                  <c:v>2000</c:v>
                </c:pt>
                <c:pt idx="9">
                  <c:v>2001</c:v>
                </c:pt>
                <c:pt idx="10">
                  <c:v>2002</c:v>
                </c:pt>
                <c:pt idx="11">
                  <c:v>2003</c:v>
                </c:pt>
                <c:pt idx="12">
                  <c:v>2004</c:v>
                </c:pt>
                <c:pt idx="13">
                  <c:v>2005</c:v>
                </c:pt>
                <c:pt idx="14">
                  <c:v>2006</c:v>
                </c:pt>
                <c:pt idx="15">
                  <c:v>2007</c:v>
                </c:pt>
                <c:pt idx="16">
                  <c:v>2008</c:v>
                </c:pt>
                <c:pt idx="17">
                  <c:v>2009</c:v>
                </c:pt>
                <c:pt idx="18">
                  <c:v>2010</c:v>
                </c:pt>
                <c:pt idx="19">
                  <c:v>2011</c:v>
                </c:pt>
                <c:pt idx="20">
                  <c:v>2012</c:v>
                </c:pt>
                <c:pt idx="21">
                  <c:v>2013</c:v>
                </c:pt>
                <c:pt idx="22">
                  <c:v>2014</c:v>
                </c:pt>
                <c:pt idx="23">
                  <c:v>2015</c:v>
                </c:pt>
                <c:pt idx="24">
                  <c:v>2016</c:v>
                </c:pt>
                <c:pt idx="25">
                  <c:v>2017</c:v>
                </c:pt>
                <c:pt idx="26">
                  <c:v>2018</c:v>
                </c:pt>
                <c:pt idx="27">
                  <c:v>2019</c:v>
                </c:pt>
                <c:pt idx="28">
                  <c:v>2020</c:v>
                </c:pt>
                <c:pt idx="29">
                  <c:v>2021</c:v>
                </c:pt>
              </c:numCache>
            </c:numRef>
          </c:cat>
          <c:val>
            <c:numRef>
              <c:f>'CO2'!$B$8:$AC$8</c:f>
              <c:numCache>
                <c:formatCode>General</c:formatCode>
                <c:ptCount val="28"/>
                <c:pt idx="19">
                  <c:v>92.618999999999659</c:v>
                </c:pt>
                <c:pt idx="20">
                  <c:v>97.726575000000267</c:v>
                </c:pt>
                <c:pt idx="21">
                  <c:v>101.55679500000002</c:v>
                </c:pt>
                <c:pt idx="22">
                  <c:v>107.09827615384651</c:v>
                </c:pt>
                <c:pt idx="23">
                  <c:v>113.18227009615391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284-44E6-B7EF-FB23491F9A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2244096"/>
        <c:axId val="162245632"/>
        <c:axId val="0"/>
      </c:area3DChart>
      <c:catAx>
        <c:axId val="162244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-360000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 Black"/>
                <a:ea typeface="Arial Black"/>
                <a:cs typeface="Arial Black"/>
              </a:defRPr>
            </a:pPr>
            <a:endParaRPr lang="de-DE"/>
          </a:p>
        </c:txPr>
        <c:crossAx val="16224563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62245632"/>
        <c:scaling>
          <c:orientation val="minMax"/>
          <c:max val="600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1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de-DE" sz="1000" b="0" i="0" u="none" strike="noStrike" baseline="0">
                    <a:solidFill>
                      <a:srgbClr val="000000"/>
                    </a:solidFill>
                    <a:latin typeface="Arial Black"/>
                  </a:rPr>
                  <a:t>CO</a:t>
                </a:r>
                <a:r>
                  <a:rPr lang="de-DE" sz="1000" b="0" i="0" u="none" strike="noStrike" baseline="-25000">
                    <a:solidFill>
                      <a:srgbClr val="000000"/>
                    </a:solidFill>
                    <a:latin typeface="Arial Black"/>
                  </a:rPr>
                  <a:t>2  </a:t>
                </a:r>
                <a:r>
                  <a:rPr lang="de-DE" sz="1000" b="0" i="0" u="none" strike="noStrike" baseline="0">
                    <a:solidFill>
                      <a:srgbClr val="000000"/>
                    </a:solidFill>
                    <a:latin typeface="Arial Black"/>
                  </a:rPr>
                  <a:t>(t /a)</a:t>
                </a:r>
              </a:p>
            </c:rich>
          </c:tx>
          <c:layout>
            <c:manualLayout>
              <c:xMode val="edge"/>
              <c:yMode val="edge"/>
              <c:x val="1.2254901960784314E-2"/>
              <c:y val="0.41301310108513667"/>
            </c:manualLayout>
          </c:layout>
          <c:overlay val="0"/>
          <c:spPr>
            <a:noFill/>
            <a:ln w="25400">
              <a:noFill/>
            </a:ln>
          </c:spPr>
        </c:title>
        <c:numFmt formatCode="#,##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 Black"/>
                <a:ea typeface="Arial Black"/>
                <a:cs typeface="Arial Black"/>
              </a:defRPr>
            </a:pPr>
            <a:endParaRPr lang="de-DE"/>
          </a:p>
        </c:txPr>
        <c:crossAx val="162244096"/>
        <c:crosses val="autoZero"/>
        <c:crossBetween val="midCat"/>
      </c:valAx>
      <c:spPr>
        <a:noFill/>
        <a:ln w="25400">
          <a:noFill/>
        </a:ln>
      </c:spPr>
    </c:plotArea>
    <c:plotVisOnly val="0"/>
    <c:dispBlanksAs val="zero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0" i="0" u="none" strike="noStrike" baseline="0">
                <a:solidFill>
                  <a:srgbClr val="000000"/>
                </a:solidFill>
                <a:latin typeface="Arial Black"/>
                <a:ea typeface="Arial Black"/>
                <a:cs typeface="Arial Black"/>
              </a:defRPr>
            </a:pPr>
            <a:r>
              <a:rPr lang="de-DE" dirty="0"/>
              <a:t>Flächenverteilung 2021</a:t>
            </a:r>
          </a:p>
        </c:rich>
      </c:tx>
      <c:layout>
        <c:manualLayout>
          <c:xMode val="edge"/>
          <c:yMode val="edge"/>
          <c:x val="1.2237762237762238E-2"/>
          <c:y val="2.0895522388059702E-2"/>
        </c:manualLayout>
      </c:layout>
      <c:overlay val="0"/>
      <c:spPr>
        <a:noFill/>
        <a:ln w="25400">
          <a:noFill/>
        </a:ln>
      </c:spPr>
    </c:title>
    <c:autoTitleDeleted val="0"/>
    <c:view3D>
      <c:rotX val="25"/>
      <c:rotY val="1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3109411488944261E-2"/>
          <c:y val="0.36687387009159217"/>
          <c:w val="0.88800410210358049"/>
          <c:h val="0.63312612990840778"/>
        </c:manualLayout>
      </c:layout>
      <c:pie3DChart>
        <c:varyColors val="1"/>
        <c:ser>
          <c:idx val="0"/>
          <c:order val="0"/>
          <c:tx>
            <c:strRef>
              <c:f>Flächen!$AG$3</c:f>
              <c:strCache>
                <c:ptCount val="1"/>
              </c:strCache>
            </c:strRef>
          </c:tx>
          <c:spPr>
            <a:ln w="12700">
              <a:solidFill>
                <a:srgbClr val="000000"/>
              </a:solidFill>
              <a:prstDash val="solid"/>
            </a:ln>
          </c:spPr>
          <c:explosion val="45"/>
          <c:dPt>
            <c:idx val="0"/>
            <c:bubble3D val="0"/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BDCC-46B8-AE72-3867BD9F691B}"/>
              </c:ext>
            </c:extLst>
          </c:dPt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BDCC-46B8-AE72-3867BD9F691B}"/>
              </c:ext>
            </c:extLst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BDCC-46B8-AE72-3867BD9F691B}"/>
              </c:ext>
            </c:extLst>
          </c:dPt>
          <c:dLbls>
            <c:dLbl>
              <c:idx val="0"/>
              <c:layout>
                <c:manualLayout>
                  <c:x val="2.2286762117383885E-2"/>
                  <c:y val="-4.302620754495240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DCC-46B8-AE72-3867BD9F691B}"/>
                </c:ext>
              </c:extLst>
            </c:dLbl>
            <c:dLbl>
              <c:idx val="1"/>
              <c:layout>
                <c:manualLayout>
                  <c:x val="-7.6352107090179089E-2"/>
                  <c:y val="6.0825792298350766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DCC-46B8-AE72-3867BD9F691B}"/>
                </c:ext>
              </c:extLst>
            </c:dLbl>
            <c:dLbl>
              <c:idx val="2"/>
              <c:layout>
                <c:manualLayout>
                  <c:x val="-6.2952689063272865E-2"/>
                  <c:y val="0.10624515219179692"/>
                </c:manualLayout>
              </c:layout>
              <c:tx>
                <c:rich>
                  <a:bodyPr/>
                  <a:lstStyle/>
                  <a:p>
                    <a:pPr>
                      <a:defRPr sz="900" b="0" i="0" u="none" strike="noStrike" baseline="0">
                        <a:solidFill>
                          <a:srgbClr val="000000"/>
                        </a:solidFill>
                        <a:latin typeface="Arial Black"/>
                        <a:ea typeface="Arial Black"/>
                        <a:cs typeface="Arial Black"/>
                      </a:defRPr>
                    </a:pPr>
                    <a:r>
                      <a:rPr lang="en-US"/>
                      <a:t>Rettungs-dienst
1%</a:t>
                    </a:r>
                  </a:p>
                </c:rich>
              </c:tx>
              <c:numFmt formatCode="0%" sourceLinked="0"/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DCC-46B8-AE72-3867BD9F691B}"/>
                </c:ext>
              </c:extLst>
            </c:dLbl>
            <c:dLbl>
              <c:idx val="3"/>
              <c:layout>
                <c:manualLayout>
                  <c:x val="-2.7363430165456823E-2"/>
                  <c:y val="-4.893171935597602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DCC-46B8-AE72-3867BD9F691B}"/>
                </c:ext>
              </c:extLst>
            </c:dLbl>
            <c:dLbl>
              <c:idx val="4"/>
              <c:layout>
                <c:manualLayout>
                  <c:x val="5.1256188477289237E-2"/>
                  <c:y val="-4.894856426528773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DCC-46B8-AE72-3867BD9F691B}"/>
                </c:ext>
              </c:extLst>
            </c:dLbl>
            <c:numFmt formatCode="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 algn="ctr" rtl="0">
                  <a:defRPr sz="900" b="0" i="0" u="none" strike="noStrike" baseline="0">
                    <a:solidFill>
                      <a:srgbClr val="000000"/>
                    </a:solidFill>
                    <a:latin typeface="Arial Black"/>
                    <a:ea typeface="Arial Black"/>
                    <a:cs typeface="Arial Black"/>
                  </a:defRPr>
                </a:pPr>
                <a:endParaRPr lang="de-DE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Flächen!$AH$4:$AL$4</c:f>
              <c:strCache>
                <c:ptCount val="5"/>
                <c:pt idx="0">
                  <c:v>Verwaltung</c:v>
                </c:pt>
                <c:pt idx="1">
                  <c:v>Schulen</c:v>
                </c:pt>
                <c:pt idx="2">
                  <c:v>Rettungsdienst *</c:v>
                </c:pt>
                <c:pt idx="3">
                  <c:v>Sonstige</c:v>
                </c:pt>
                <c:pt idx="4">
                  <c:v>Jobcenter</c:v>
                </c:pt>
              </c:strCache>
            </c:strRef>
          </c:cat>
          <c:val>
            <c:numRef>
              <c:f>Flächen!$AH$5:$AL$5</c:f>
              <c:numCache>
                <c:formatCode>#,##0</c:formatCode>
                <c:ptCount val="5"/>
                <c:pt idx="0">
                  <c:v>326.62315999999998</c:v>
                </c:pt>
                <c:pt idx="1">
                  <c:v>736.31500000000005</c:v>
                </c:pt>
                <c:pt idx="2">
                  <c:v>29.79</c:v>
                </c:pt>
                <c:pt idx="3">
                  <c:v>62.329099999999997</c:v>
                </c:pt>
                <c:pt idx="4">
                  <c:v>57.960888235294114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DCC-46B8-AE72-3867BD9F69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100" b="1"/>
            </a:pPr>
            <a:r>
              <a:rPr lang="de-DE" sz="1100" b="1"/>
              <a:t>Brennstoffverbrauch 2021 (kWh)</a:t>
            </a:r>
          </a:p>
        </c:rich>
      </c:tx>
      <c:layout>
        <c:manualLayout>
          <c:xMode val="edge"/>
          <c:yMode val="edge"/>
          <c:x val="0.16097679035127266"/>
          <c:y val="8.6235484402088114E-2"/>
        </c:manualLayout>
      </c:layout>
      <c:overlay val="0"/>
      <c:spPr>
        <a:noFill/>
        <a:ln w="25400">
          <a:noFill/>
        </a:ln>
      </c:spPr>
    </c:title>
    <c:autoTitleDeleted val="0"/>
    <c:view3D>
      <c:rotX val="15"/>
      <c:rotY val="18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131790006193433E-2"/>
          <c:y val="0.30742221856057161"/>
          <c:w val="0.63566102002858738"/>
          <c:h val="0.45936653348131384"/>
        </c:manualLayout>
      </c:layout>
      <c:pie3DChart>
        <c:varyColors val="1"/>
        <c:ser>
          <c:idx val="0"/>
          <c:order val="0"/>
          <c:spPr>
            <a:ln w="12700">
              <a:solidFill>
                <a:srgbClr val="000000"/>
              </a:solidFill>
              <a:prstDash val="solid"/>
            </a:ln>
          </c:spPr>
          <c:explosion val="4"/>
          <c:dPt>
            <c:idx val="0"/>
            <c:bubble3D val="0"/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1-43D3-4988-A8B5-95A29AA4243F}"/>
              </c:ext>
            </c:extLst>
          </c:dPt>
          <c:dPt>
            <c:idx val="1"/>
            <c:bubble3D val="0"/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3-43D3-4988-A8B5-95A29AA4243F}"/>
              </c:ext>
            </c:extLst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5-43D3-4988-A8B5-95A29AA4243F}"/>
              </c:ext>
            </c:extLst>
          </c:dPt>
          <c:dPt>
            <c:idx val="3"/>
            <c:bubble3D val="0"/>
            <c:spPr>
              <a:solidFill>
                <a:srgbClr val="808000"/>
              </a:solidFill>
              <a:ln w="12700">
                <a:solidFill>
                  <a:srgbClr val="000000"/>
                </a:solidFill>
                <a:prstDash val="solid"/>
              </a:ln>
            </c:spPr>
            <c:extLst>
              <c:ext xmlns:c16="http://schemas.microsoft.com/office/drawing/2014/chart" uri="{C3380CC4-5D6E-409C-BE32-E72D297353CC}">
                <c16:uniqueId val="{00000007-43D3-4988-A8B5-95A29AA4243F}"/>
              </c:ext>
            </c:extLst>
          </c:dPt>
          <c:dLbls>
            <c:dLbl>
              <c:idx val="0"/>
              <c:layout>
                <c:manualLayout>
                  <c:x val="3.0361757105943153E-2"/>
                  <c:y val="-0.11046947311798039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/>
                      <a:t>Gas 74%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3D3-4988-A8B5-95A29AA4243F}"/>
                </c:ext>
              </c:extLst>
            </c:dLbl>
            <c:dLbl>
              <c:idx val="1"/>
              <c:layout>
                <c:manualLayout>
                  <c:x val="5.9331365154392844E-3"/>
                  <c:y val="-3.515811667182956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/>
                      <a:t>Öl 0,4 %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3D3-4988-A8B5-95A29AA4243F}"/>
                </c:ext>
              </c:extLst>
            </c:dLbl>
            <c:dLbl>
              <c:idx val="2"/>
              <c:layout>
                <c:manualLayout>
                  <c:x val="6.0562269832550003E-2"/>
                  <c:y val="1.8535006445748996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/>
                      <a:t>Biomasse </a:t>
                    </a:r>
                  </a:p>
                  <a:p>
                    <a:pPr>
                      <a:defRPr/>
                    </a:pPr>
                    <a:r>
                      <a:rPr lang="en-US"/>
                      <a:t>26 %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3D3-4988-A8B5-95A29AA4243F}"/>
                </c:ext>
              </c:extLst>
            </c:dLbl>
            <c:dLbl>
              <c:idx val="3"/>
              <c:layout>
                <c:manualLayout>
                  <c:x val="-6.7456102870862067E-2"/>
                  <c:y val="9.935357020301791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de-DE"/>
                      <a:t>Biomasse (Holz) 31%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3D3-4988-A8B5-95A29AA4243F}"/>
                </c:ext>
              </c:extLst>
            </c:dLbl>
            <c:dLbl>
              <c:idx val="4"/>
              <c:layout>
                <c:manualLayout>
                  <c:x val="-3.3294780400468606E-2"/>
                  <c:y val="0.10426717500868259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de-DE"/>
                      <a:t>Brennstoff-einsparung 49%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3D3-4988-A8B5-95A29AA4243F}"/>
                </c:ext>
              </c:extLst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 algn="ctr" rtl="0">
                  <a:defRPr/>
                </a:pPr>
                <a:endParaRPr lang="de-DE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'Dia-H'!$B$73:$B$75</c:f>
              <c:strCache>
                <c:ptCount val="3"/>
                <c:pt idx="0">
                  <c:v>Gas</c:v>
                </c:pt>
                <c:pt idx="1">
                  <c:v>Öl</c:v>
                </c:pt>
                <c:pt idx="2">
                  <c:v>Biomasse</c:v>
                </c:pt>
              </c:strCache>
            </c:strRef>
          </c:cat>
          <c:val>
            <c:numRef>
              <c:f>'Dia-H'!$D$73:$D$75</c:f>
              <c:numCache>
                <c:formatCode>#,##0</c:formatCode>
                <c:ptCount val="3"/>
                <c:pt idx="0">
                  <c:v>5841.7629391576302</c:v>
                </c:pt>
                <c:pt idx="1">
                  <c:v>36.026305072518014</c:v>
                </c:pt>
                <c:pt idx="2">
                  <c:v>2083.1006351113856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3D3-4988-A8B5-95A29AA424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1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de-DE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0.30646</cdr:x>
      <cdr:y>0.52565</cdr:y>
    </cdr:from>
    <cdr:to>
      <cdr:x>0.72224</cdr:x>
      <cdr:y>0.60174</cdr:y>
    </cdr:to>
    <cdr:sp macro="" textlink="">
      <cdr:nvSpPr>
        <cdr:cNvPr id="90113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204979" y="1133544"/>
          <a:ext cx="1634808" cy="16408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  <a:effectLst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xmlns:mc="http://schemas.openxmlformats.org/markup-compatibility/2006" val="000000" mc:Ignorable="a14" a14:legacySpreadsheetColorIndex="64"/>
              </a:solidFill>
            </a14:hiddenFill>
          </a:ext>
          <a:ext uri="{91240B29-F687-4F45-9708-019B960494DF}">
            <a14:hiddenLine xmlns:a14="http://schemas.microsoft.com/office/drawing/2010/main" w="1">
              <a:solidFill>
                <a:srgbClr xmlns:mc="http://schemas.openxmlformats.org/markup-compatibility/2006" val="FFFFFF" mc:Ignorable="a14" a14:legacySpreadsheetColorIndex="65"/>
              </a:solidFill>
              <a:miter lim="800000"/>
              <a:headEnd/>
              <a:tailEnd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cdr:spPr>
      <cdr:txBody>
        <a:bodyPr xmlns:a="http://schemas.openxmlformats.org/drawingml/2006/main" wrap="none" lIns="18288" tIns="22860" rIns="18288" bIns="22860" anchor="ctr" upright="1">
          <a:spAutoFit/>
        </a:bodyPr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de-DE" sz="800" b="0" i="0" u="none" strike="noStrike" baseline="0" dirty="0">
              <a:solidFill>
                <a:srgbClr val="000000"/>
              </a:solidFill>
              <a:latin typeface="Arial"/>
              <a:cs typeface="Arial"/>
            </a:rPr>
            <a:t>                                                        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5EB40D-42FC-4ED4-BFAE-34A58833F853}" type="datetimeFigureOut">
              <a:rPr lang="de-DE" smtClean="0"/>
              <a:t>25.11.2022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5E9A1F-6B19-4DF6-9E66-7EC5B02411C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93793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38BBB-4919-466F-AD72-49C2098E123E}" type="datetimeFigureOut">
              <a:rPr lang="de-DE" smtClean="0"/>
              <a:t>25.11.2022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3111B2-3755-4149-9EA5-7DB7B2B49E64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61726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111B2-3755-4149-9EA5-7DB7B2B49E64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55102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188472" y="4280535"/>
            <a:ext cx="8604017" cy="829818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4234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72000" y="4572000"/>
            <a:ext cx="2520000" cy="1620000"/>
          </a:xfrm>
          <a:noFill/>
          <a:ln>
            <a:noFill/>
          </a:ln>
          <a:extLst/>
        </p:spPr>
        <p:txBody>
          <a:bodyPr lIns="82287" tIns="41143" rIns="82287" bIns="41143" anchor="ctr"/>
          <a:lstStyle>
            <a:lvl1pPr marL="0" indent="0" algn="ctr">
              <a:buFontTx/>
              <a:buNone/>
              <a:defRPr sz="1200"/>
            </a:lvl1pPr>
          </a:lstStyle>
          <a:p>
            <a:pPr lvl="0"/>
            <a:r>
              <a:rPr lang="de-DE" noProof="0" dirty="0" smtClean="0"/>
              <a:t>Formatvorlage des Untertitelmasters durch Klicken bearbeiten</a:t>
            </a:r>
          </a:p>
        </p:txBody>
      </p:sp>
      <p:sp>
        <p:nvSpPr>
          <p:cNvPr id="5" name="Inhaltsplatzhalter 4"/>
          <p:cNvSpPr>
            <a:spLocks noGrp="1"/>
          </p:cNvSpPr>
          <p:nvPr>
            <p:ph sz="quarter" idx="10" hasCustomPrompt="1"/>
          </p:nvPr>
        </p:nvSpPr>
        <p:spPr>
          <a:xfrm>
            <a:off x="971550" y="2160588"/>
            <a:ext cx="7200000" cy="900000"/>
          </a:xfrm>
          <a:noFill/>
          <a:ln>
            <a:noFill/>
          </a:ln>
        </p:spPr>
        <p:txBody>
          <a:bodyPr/>
          <a:lstStyle>
            <a:lvl1pPr marL="0" indent="0">
              <a:buNone/>
              <a:defRPr sz="6000"/>
            </a:lvl1pPr>
          </a:lstStyle>
          <a:p>
            <a:pPr lvl="0"/>
            <a:r>
              <a:rPr lang="de-DE" dirty="0" smtClean="0"/>
              <a:t>Titel</a:t>
            </a:r>
            <a:endParaRPr lang="de-DE" dirty="0"/>
          </a:p>
        </p:txBody>
      </p:sp>
      <p:sp>
        <p:nvSpPr>
          <p:cNvPr id="7" name="Inhaltsplatzhalter 6"/>
          <p:cNvSpPr>
            <a:spLocks noGrp="1"/>
          </p:cNvSpPr>
          <p:nvPr>
            <p:ph sz="quarter" idx="11" hasCustomPrompt="1"/>
          </p:nvPr>
        </p:nvSpPr>
        <p:spPr>
          <a:xfrm>
            <a:off x="971549" y="3060000"/>
            <a:ext cx="7200000" cy="1260000"/>
          </a:xfrm>
          <a:noFill/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4000" baseline="0"/>
            </a:lvl1pPr>
          </a:lstStyle>
          <a:p>
            <a:pPr lvl="0"/>
            <a:r>
              <a:rPr lang="de-DE" dirty="0" smtClean="0"/>
              <a:t>Untertitel 1</a:t>
            </a:r>
          </a:p>
          <a:p>
            <a:pPr lvl="0"/>
            <a:r>
              <a:rPr lang="de-DE" dirty="0" smtClean="0"/>
              <a:t>Untertitel 2</a:t>
            </a:r>
            <a:endParaRPr lang="de-DE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4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42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42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210" name="Group 2"/>
          <p:cNvGrpSpPr>
            <a:grpSpLocks/>
          </p:cNvGrpSpPr>
          <p:nvPr/>
        </p:nvGrpSpPr>
        <p:grpSpPr bwMode="auto">
          <a:xfrm>
            <a:off x="-7386912" y="-11448574"/>
            <a:ext cx="15188097" cy="13590271"/>
            <a:chOff x="0" y="0"/>
            <a:chExt cx="10632" cy="9512"/>
          </a:xfrm>
        </p:grpSpPr>
        <p:sp>
          <p:nvSpPr>
            <p:cNvPr id="94211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94212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>
                <a:spcBef>
                  <a:spcPct val="0"/>
                </a:spcBef>
              </a:pPr>
              <a:r>
                <a:rPr lang="en-US" sz="4600" b="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942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4214" name="Group 6"/>
          <p:cNvGrpSpPr>
            <a:grpSpLocks/>
          </p:cNvGrpSpPr>
          <p:nvPr/>
        </p:nvGrpSpPr>
        <p:grpSpPr bwMode="auto">
          <a:xfrm>
            <a:off x="3188472" y="4280535"/>
            <a:ext cx="8604017" cy="8298180"/>
            <a:chOff x="0" y="0"/>
            <a:chExt cx="6024" cy="5808"/>
          </a:xfrm>
        </p:grpSpPr>
        <p:sp>
          <p:nvSpPr>
            <p:cNvPr id="94215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6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  <p:sp>
          <p:nvSpPr>
            <p:cNvPr id="94217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de-DE" dirty="0"/>
            </a:p>
          </p:txBody>
        </p:sp>
      </p:grpSp>
      <p:pic>
        <p:nvPicPr>
          <p:cNvPr id="94218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57" y="5463540"/>
            <a:ext cx="1624234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el 3"/>
          <p:cNvSpPr txBox="1">
            <a:spLocks/>
          </p:cNvSpPr>
          <p:nvPr userDrawn="1"/>
        </p:nvSpPr>
        <p:spPr bwMode="auto">
          <a:xfrm>
            <a:off x="1152000" y="2880000"/>
            <a:ext cx="684000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72000" tIns="72000" rIns="72000" bIns="72000" numCol="1" anchor="t" anchorCtr="0" compatLnSpc="1">
            <a:prstTxWarp prst="textNoShape">
              <a:avLst/>
            </a:prstTxWarp>
            <a:noAutofit/>
          </a:bodyPr>
          <a:lstStyle>
            <a:lvl1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2pPr>
            <a:lvl3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3pPr>
            <a:lvl4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4pPr>
            <a:lvl5pPr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5pPr>
            <a:lvl6pPr marL="411434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6pPr>
            <a:lvl7pPr marL="822869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7pPr>
            <a:lvl8pPr marL="1234303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8pPr>
            <a:lvl9pPr marL="1645737" algn="l" defTabSz="914298" rtl="0" eaLnBrk="1" fontAlgn="base" hangingPunct="1">
              <a:spcBef>
                <a:spcPct val="0"/>
              </a:spcBef>
              <a:spcAft>
                <a:spcPct val="0"/>
              </a:spcAft>
              <a:defRPr sz="27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sz="4000" b="0" kern="0" dirty="0" smtClean="0">
                <a:latin typeface="Arial" panose="020B0604020202020204" pitchFamily="34" charset="0"/>
                <a:cs typeface="Arial" panose="020B0604020202020204" pitchFamily="34" charset="0"/>
              </a:rPr>
              <a:t>Vielen Dank für Ihr Interesse!</a:t>
            </a:r>
            <a:br>
              <a:rPr lang="de-DE" sz="4000" b="0" kern="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sz="4000" b="0" kern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1261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0"/>
          </p:nvPr>
        </p:nvSpPr>
        <p:spPr>
          <a:xfrm>
            <a:off x="6228000" y="6588000"/>
            <a:ext cx="1080000" cy="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11" name="Fußzeilenplatzhalt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13" name="Titel 12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755184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392589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298637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6588000"/>
            <a:ext cx="9144000" cy="2700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287" tIns="41143" rIns="82287" bIns="41143" anchor="ctr"/>
          <a:lstStyle/>
          <a:p>
            <a:endParaRPr lang="de-DE" dirty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68000" y="468000"/>
            <a:ext cx="8208000" cy="648000"/>
          </a:xfrm>
          <a:prstGeom prst="rect">
            <a:avLst/>
          </a:prstGeom>
          <a:solidFill>
            <a:srgbClr val="CCCCFF">
              <a:alpha val="30196"/>
            </a:srgbClr>
          </a:solidFill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90000" tIns="90000" rIns="90000" bIns="900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Titel</a:t>
            </a: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7544" y="1386000"/>
            <a:ext cx="8208000" cy="4734000"/>
          </a:xfrm>
          <a:prstGeom prst="rect">
            <a:avLst/>
          </a:prstGeom>
          <a:solidFill>
            <a:srgbClr val="CCCCFF">
              <a:alpha val="30196"/>
            </a:srgbClr>
          </a:solidFill>
          <a:ln>
            <a:noFill/>
          </a:ln>
          <a:effectLst/>
          <a:extLst/>
        </p:spPr>
        <p:txBody>
          <a:bodyPr vert="horz" wrap="square" lIns="90000" tIns="90000" rIns="90000" bIns="90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Klicken Sie, um die Formate des Vorlagentextes zu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28000" y="6588000"/>
            <a:ext cx="108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8000" y="6588000"/>
            <a:ext cx="540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 defTabSz="914298">
              <a:spcBef>
                <a:spcPct val="0"/>
              </a:spcBef>
              <a:defRPr sz="1100">
                <a:latin typeface="+mn-lt"/>
              </a:defRPr>
            </a:lvl1pPr>
          </a:lstStyle>
          <a:p>
            <a:r>
              <a:rPr lang="de-DE" dirty="0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956000" y="6588000"/>
            <a:ext cx="720000" cy="27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r" defTabSz="914298">
              <a:spcBef>
                <a:spcPct val="0"/>
              </a:spcBef>
              <a:defRPr sz="1100" b="0">
                <a:latin typeface="+mn-lt"/>
              </a:defRPr>
            </a:lvl1pPr>
          </a:lstStyle>
          <a:p>
            <a:fld id="{41F11D64-F2AF-4900-B86E-CBB97C8186BC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97632" y="3105836"/>
            <a:ext cx="184725" cy="646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7" tIns="45719" rIns="91437" bIns="45719" anchor="ctr">
            <a:spAutoFit/>
          </a:bodyPr>
          <a:lstStyle>
            <a:lvl1pPr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algn="l" defTabSz="101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endParaRPr lang="de-DE" sz="36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72" r:id="rId2"/>
    <p:sldLayoutId id="2147484262" r:id="rId3"/>
    <p:sldLayoutId id="2147484273" r:id="rId4"/>
    <p:sldLayoutId id="2147484274" r:id="rId5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318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3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3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3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3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animBg="1"/>
      <p:bldP spid="93188" grpId="0" build="p" animBg="1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318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318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/>
  <p:txStyles>
    <p:titleStyle>
      <a:lvl1pPr algn="l" defTabSz="914298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2pPr>
      <a:lvl3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3pPr>
      <a:lvl4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4pPr>
      <a:lvl5pPr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5pPr>
      <a:lvl6pPr marL="411434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6pPr>
      <a:lvl7pPr marL="822869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7pPr>
      <a:lvl8pPr marL="1234303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8pPr>
      <a:lvl9pPr marL="1645737" algn="l" defTabSz="914298" rtl="0" eaLnBrk="1" fontAlgn="base" hangingPunct="1">
        <a:spcBef>
          <a:spcPct val="0"/>
        </a:spcBef>
        <a:spcAft>
          <a:spcPct val="0"/>
        </a:spcAft>
        <a:defRPr sz="2700" b="1">
          <a:solidFill>
            <a:schemeClr val="tx1"/>
          </a:solidFill>
          <a:latin typeface="Arial" charset="0"/>
        </a:defRPr>
      </a:lvl9pPr>
    </p:titleStyle>
    <p:bodyStyle>
      <a:lvl1pPr marL="257146" indent="-257146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714296" indent="-285718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2pPr>
      <a:lvl3pPr marL="1114301" indent="-228575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3pPr>
      <a:lvl4pPr marL="1514307" indent="-228575" algn="l" defTabSz="914298" rtl="0" eaLnBrk="1" fontAlgn="base" hangingPunct="1">
        <a:spcBef>
          <a:spcPct val="20000"/>
        </a:spcBef>
        <a:spcAft>
          <a:spcPct val="0"/>
        </a:spcAft>
        <a:buClr>
          <a:srgbClr val="E0141E"/>
        </a:buClr>
        <a:buSzPct val="130000"/>
        <a:buFont typeface="Arial" panose="020B0604020202020204" pitchFamily="34" charset="0"/>
        <a:buChar char="●"/>
        <a:defRPr sz="1800">
          <a:solidFill>
            <a:schemeClr val="tx1"/>
          </a:solidFill>
          <a:latin typeface="+mn-lt"/>
        </a:defRPr>
      </a:lvl4pPr>
      <a:lvl5pPr marL="1942884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354318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765753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177187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588621" indent="-228575" algn="l" defTabSz="914298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34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69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03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37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171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06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040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474" algn="l" defTabSz="822869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de-DE" dirty="0"/>
              <a:t>Energiebericht </a:t>
            </a:r>
            <a:endParaRPr lang="de-DE" dirty="0" smtClean="0"/>
          </a:p>
          <a:p>
            <a:r>
              <a:rPr lang="de-DE" sz="3200" dirty="0" smtClean="0"/>
              <a:t>für die </a:t>
            </a:r>
            <a:r>
              <a:rPr lang="de-DE" sz="3200" dirty="0"/>
              <a:t>Liegenschaften </a:t>
            </a:r>
          </a:p>
          <a:p>
            <a:r>
              <a:rPr lang="de-DE" sz="3200" dirty="0"/>
              <a:t>des Kreises Warendorf</a:t>
            </a:r>
          </a:p>
          <a:p>
            <a:r>
              <a:rPr lang="de-DE" sz="3200" dirty="0"/>
              <a:t>1992–2021</a:t>
            </a:r>
          </a:p>
          <a:p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596145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Inhaltsplatzhalt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855807"/>
              </p:ext>
            </p:extLst>
          </p:nvPr>
        </p:nvGraphicFramePr>
        <p:xfrm>
          <a:off x="468314" y="1385888"/>
          <a:ext cx="8207494" cy="48808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7422">
                  <a:extLst>
                    <a:ext uri="{9D8B030D-6E8A-4147-A177-3AD203B41FA5}">
                      <a16:colId xmlns:a16="http://schemas.microsoft.com/office/drawing/2014/main" val="3209688907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3904662801"/>
                    </a:ext>
                  </a:extLst>
                </a:gridCol>
                <a:gridCol w="1166400">
                  <a:extLst>
                    <a:ext uri="{9D8B030D-6E8A-4147-A177-3AD203B41FA5}">
                      <a16:colId xmlns:a16="http://schemas.microsoft.com/office/drawing/2014/main" val="3012122480"/>
                    </a:ext>
                  </a:extLst>
                </a:gridCol>
                <a:gridCol w="1166400">
                  <a:extLst>
                    <a:ext uri="{9D8B030D-6E8A-4147-A177-3AD203B41FA5}">
                      <a16:colId xmlns:a16="http://schemas.microsoft.com/office/drawing/2014/main" val="1049986656"/>
                    </a:ext>
                  </a:extLst>
                </a:gridCol>
                <a:gridCol w="1166400">
                  <a:extLst>
                    <a:ext uri="{9D8B030D-6E8A-4147-A177-3AD203B41FA5}">
                      <a16:colId xmlns:a16="http://schemas.microsoft.com/office/drawing/2014/main" val="3893955552"/>
                    </a:ext>
                  </a:extLst>
                </a:gridCol>
                <a:gridCol w="1166400">
                  <a:extLst>
                    <a:ext uri="{9D8B030D-6E8A-4147-A177-3AD203B41FA5}">
                      <a16:colId xmlns:a16="http://schemas.microsoft.com/office/drawing/2014/main" val="2376501780"/>
                    </a:ext>
                  </a:extLst>
                </a:gridCol>
                <a:gridCol w="1166400">
                  <a:extLst>
                    <a:ext uri="{9D8B030D-6E8A-4147-A177-3AD203B41FA5}">
                      <a16:colId xmlns:a16="http://schemas.microsoft.com/office/drawing/2014/main" val="96402611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endParaRPr kumimoji="0" lang="de-DE" sz="18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endParaRPr kumimoji="0" lang="de-DE" sz="18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1992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2021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363174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Strom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MWh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2.282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1.390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1.411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1.534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1.759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180917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Heizenergie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MWh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14.497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7.609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7.754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8.210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7.890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757958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754334" marR="0" lvl="1" indent="-342900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MWh</a:t>
                      </a:r>
                      <a:endParaRPr kumimoji="0" lang="de-DE" sz="14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10.046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5.520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6.063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5.918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5.842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015654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754334" marR="0" lvl="1" indent="-342900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Öl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MWh</a:t>
                      </a:r>
                      <a:endParaRPr kumimoji="0" lang="de-DE" sz="14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3.420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33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88484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754334" marR="0" lvl="1" indent="-342900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Strom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MWh</a:t>
                      </a:r>
                    </a:p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de-DE" sz="14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1.031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223491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754334" marR="0" lvl="1" indent="-342900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Holz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MWh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2.100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1.712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2.330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2.083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80570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Wasser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4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24.182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14.449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14.983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13.015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11.289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9974041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CO2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4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endParaRPr kumimoji="0" lang="de-DE" sz="14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5.078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2.119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2.216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2.312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2.249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4528293"/>
                  </a:ext>
                </a:extLst>
              </a:tr>
            </a:tbl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dirty="0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2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Energieverbrauch aller Liegenschaften</a:t>
            </a:r>
          </a:p>
        </p:txBody>
      </p:sp>
    </p:spTree>
    <p:extLst>
      <p:ext uri="{BB962C8B-B14F-4D97-AF65-F5344CB8AC3E}">
        <p14:creationId xmlns:p14="http://schemas.microsoft.com/office/powerpoint/2010/main" val="28998315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smtClean="0"/>
              <a:t>Strombezug</a:t>
            </a:r>
            <a:endParaRPr lang="de-DE" b="1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3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Energieverbrauch aller Liegenschaften</a:t>
            </a:r>
          </a:p>
        </p:txBody>
      </p:sp>
      <p:graphicFrame>
        <p:nvGraphicFramePr>
          <p:cNvPr id="8" name="Diagramm 7"/>
          <p:cNvGraphicFramePr/>
          <p:nvPr>
            <p:extLst>
              <p:ext uri="{D42A27DB-BD31-4B8C-83A1-F6EECF244321}">
                <p14:modId xmlns:p14="http://schemas.microsoft.com/office/powerpoint/2010/main" val="2420986495"/>
              </p:ext>
            </p:extLst>
          </p:nvPr>
        </p:nvGraphicFramePr>
        <p:xfrm>
          <a:off x="1780096" y="1881619"/>
          <a:ext cx="5760000" cy="16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Tabel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518021"/>
              </p:ext>
            </p:extLst>
          </p:nvPr>
        </p:nvGraphicFramePr>
        <p:xfrm>
          <a:off x="827584" y="5271558"/>
          <a:ext cx="7668000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8000">
                  <a:extLst>
                    <a:ext uri="{9D8B030D-6E8A-4147-A177-3AD203B41FA5}">
                      <a16:colId xmlns:a16="http://schemas.microsoft.com/office/drawing/2014/main" val="488049287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65232135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2182894596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124240860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275154516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3109062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endParaRPr kumimoji="0" lang="de-DE" sz="18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1992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2021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74138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Strom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-39 %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-38 %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-32 %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-23 %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9105482"/>
                  </a:ext>
                </a:extLst>
              </a:tr>
            </a:tbl>
          </a:graphicData>
        </a:graphic>
      </p:graphicFrame>
      <p:graphicFrame>
        <p:nvGraphicFramePr>
          <p:cNvPr id="13" name="Diagramm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9998376"/>
              </p:ext>
            </p:extLst>
          </p:nvPr>
        </p:nvGraphicFramePr>
        <p:xfrm>
          <a:off x="1780096" y="3636619"/>
          <a:ext cx="5760000" cy="16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523697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Heizenergieverbrauch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4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Energieverbrauch aller Liegenschaften</a:t>
            </a:r>
          </a:p>
        </p:txBody>
      </p:sp>
      <p:graphicFrame>
        <p:nvGraphicFramePr>
          <p:cNvPr id="11" name="Tabel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823547"/>
              </p:ext>
            </p:extLst>
          </p:nvPr>
        </p:nvGraphicFramePr>
        <p:xfrm>
          <a:off x="827584" y="5271558"/>
          <a:ext cx="7668192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488049287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65232135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2182894596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124240860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275154516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3109062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endParaRPr kumimoji="0" lang="de-DE" sz="18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1992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2021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74138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Heizenergie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-48 %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-47 %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-43 %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-46 %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9105482"/>
                  </a:ext>
                </a:extLst>
              </a:tr>
            </a:tbl>
          </a:graphicData>
        </a:graphic>
      </p:graphicFrame>
      <p:graphicFrame>
        <p:nvGraphicFramePr>
          <p:cNvPr id="12" name="Diagramm 11"/>
          <p:cNvGraphicFramePr/>
          <p:nvPr>
            <p:extLst>
              <p:ext uri="{D42A27DB-BD31-4B8C-83A1-F6EECF244321}">
                <p14:modId xmlns:p14="http://schemas.microsoft.com/office/powerpoint/2010/main" val="73669471"/>
              </p:ext>
            </p:extLst>
          </p:nvPr>
        </p:nvGraphicFramePr>
        <p:xfrm>
          <a:off x="1781680" y="1909857"/>
          <a:ext cx="5760000" cy="16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Diagramm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8144159"/>
              </p:ext>
            </p:extLst>
          </p:nvPr>
        </p:nvGraphicFramePr>
        <p:xfrm>
          <a:off x="1781680" y="3636619"/>
          <a:ext cx="5760000" cy="16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45437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Wasserverbrauch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5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Energieverbrauch aller Liegenschaften</a:t>
            </a:r>
          </a:p>
        </p:txBody>
      </p:sp>
      <p:graphicFrame>
        <p:nvGraphicFramePr>
          <p:cNvPr id="11" name="Tabel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223905"/>
              </p:ext>
            </p:extLst>
          </p:nvPr>
        </p:nvGraphicFramePr>
        <p:xfrm>
          <a:off x="827584" y="5271558"/>
          <a:ext cx="7668192" cy="741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488049287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65232135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2182894596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124240860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2751545164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31090629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endParaRPr kumimoji="0" lang="de-DE" sz="18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1992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2021</a:t>
                      </a:r>
                      <a:endParaRPr kumimoji="0" lang="de-DE" sz="1800" b="1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74138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57146" marR="0" lvl="0" indent="-257146" algn="l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  <a:tabLst/>
                        <a:defRPr/>
                      </a:pPr>
                      <a:r>
                        <a:rPr kumimoji="0" lang="de-DE" sz="18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Wasser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-40 %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-38 %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-46 %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9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de-DE" sz="1600" b="0" i="0" u="none" strike="noStrike" kern="0" cap="none" spc="0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-53 %</a:t>
                      </a:r>
                      <a:endParaRPr kumimoji="0" lang="de-DE" sz="1600" b="0" i="0" u="none" strike="noStrike" kern="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9105482"/>
                  </a:ext>
                </a:extLst>
              </a:tr>
            </a:tbl>
          </a:graphicData>
        </a:graphic>
      </p:graphicFrame>
      <p:graphicFrame>
        <p:nvGraphicFramePr>
          <p:cNvPr id="13" name="Diagramm 12"/>
          <p:cNvGraphicFramePr/>
          <p:nvPr>
            <p:extLst>
              <p:ext uri="{D42A27DB-BD31-4B8C-83A1-F6EECF244321}">
                <p14:modId xmlns:p14="http://schemas.microsoft.com/office/powerpoint/2010/main" val="1767610503"/>
              </p:ext>
            </p:extLst>
          </p:nvPr>
        </p:nvGraphicFramePr>
        <p:xfrm>
          <a:off x="1781679" y="1929752"/>
          <a:ext cx="5760000" cy="16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Diagramm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53356438"/>
              </p:ext>
            </p:extLst>
          </p:nvPr>
        </p:nvGraphicFramePr>
        <p:xfrm>
          <a:off x="1781679" y="3636619"/>
          <a:ext cx="5760000" cy="16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548310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Kosten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-17% zum Basisjahr 1992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6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Energieverbrauch aller Liegenschaften</a:t>
            </a:r>
          </a:p>
        </p:txBody>
      </p:sp>
      <p:graphicFrame>
        <p:nvGraphicFramePr>
          <p:cNvPr id="9" name="Diagramm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8523727"/>
              </p:ext>
            </p:extLst>
          </p:nvPr>
        </p:nvGraphicFramePr>
        <p:xfrm>
          <a:off x="1331640" y="1988840"/>
          <a:ext cx="6707842" cy="318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119878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CO2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Reduktion -56 % durch Einsparungen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Bilanzielle Reduktion -87 %  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7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Energieverbrauch aller Liegenschaften</a:t>
            </a:r>
            <a:r>
              <a:rPr lang="de-DE" dirty="0" smtClean="0"/>
              <a:t> </a:t>
            </a:r>
            <a:endParaRPr lang="de-DE" dirty="0"/>
          </a:p>
        </p:txBody>
      </p:sp>
      <p:graphicFrame>
        <p:nvGraphicFramePr>
          <p:cNvPr id="7" name="Diagram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1948782"/>
              </p:ext>
            </p:extLst>
          </p:nvPr>
        </p:nvGraphicFramePr>
        <p:xfrm>
          <a:off x="1431935" y="1484784"/>
          <a:ext cx="6279218" cy="34926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65503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Gebäudebestand</a:t>
            </a:r>
          </a:p>
          <a:p>
            <a:endParaRPr lang="de-DE" b="1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+7,2% Gebäudefläche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8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Energieverbrauch aller Liegenschaften</a:t>
            </a:r>
          </a:p>
        </p:txBody>
      </p:sp>
      <p:graphicFrame>
        <p:nvGraphicFramePr>
          <p:cNvPr id="7" name="Inhaltsplatzhalter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5184971"/>
              </p:ext>
            </p:extLst>
          </p:nvPr>
        </p:nvGraphicFramePr>
        <p:xfrm>
          <a:off x="61938" y="1866990"/>
          <a:ext cx="9019212" cy="2402743"/>
        </p:xfrm>
        <a:graphic>
          <a:graphicData uri="http://schemas.openxmlformats.org/drawingml/2006/table">
            <a:tbl>
              <a:tblPr firstRow="1" firstCol="1" bandRow="1"/>
              <a:tblGrid>
                <a:gridCol w="751601">
                  <a:extLst>
                    <a:ext uri="{9D8B030D-6E8A-4147-A177-3AD203B41FA5}">
                      <a16:colId xmlns:a16="http://schemas.microsoft.com/office/drawing/2014/main" val="2601919319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4041496042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1003621285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3146623484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3493586887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3167782994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1827664826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408771096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3665485080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3792610698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3104799871"/>
                    </a:ext>
                  </a:extLst>
                </a:gridCol>
                <a:gridCol w="751601">
                  <a:extLst>
                    <a:ext uri="{9D8B030D-6E8A-4147-A177-3AD203B41FA5}">
                      <a16:colId xmlns:a16="http://schemas.microsoft.com/office/drawing/2014/main" val="2828366825"/>
                    </a:ext>
                  </a:extLst>
                </a:gridCol>
              </a:tblGrid>
              <a:tr h="378813"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Flächen (</a:t>
                      </a:r>
                      <a:r>
                        <a:rPr lang="de-DE" sz="800" b="1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m²)121.302</a:t>
                      </a:r>
                      <a:endParaRPr lang="de-DE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1992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2001</a:t>
                      </a:r>
                      <a:endParaRPr lang="de-DE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2004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2008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2012</a:t>
                      </a:r>
                      <a:endParaRPr lang="de-DE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2014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2018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2019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2020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2021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4D3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0501551"/>
                  </a:ext>
                </a:extLst>
              </a:tr>
              <a:tr h="378813"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Rettungsdienst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782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1.464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1.464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1.464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1.464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2.979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2.979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2.979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2.979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2.979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2.979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7512956"/>
                  </a:ext>
                </a:extLst>
              </a:tr>
              <a:tr h="371885"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Sonstiges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11.022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11.511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11.539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8.723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8.723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8.075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8.075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7.012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6.233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6.233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6.233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42089"/>
                  </a:ext>
                </a:extLst>
              </a:tr>
              <a:tr h="378813"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Verwaltung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29.758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27.980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28.040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28.444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29.305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31.524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31.272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31.272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31.272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32.662</a:t>
                      </a:r>
                      <a:endParaRPr lang="de-DE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32.662</a:t>
                      </a:r>
                      <a:endParaRPr lang="de-DE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2715080"/>
                  </a:ext>
                </a:extLst>
              </a:tr>
              <a:tr h="371885"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Jobcenter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553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5.803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5.803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5.374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5.796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5.796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5.796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5.796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4953199"/>
                  </a:ext>
                </a:extLst>
              </a:tr>
              <a:tr h="189407"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Schule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70.261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66.470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67.708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68.115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68.933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68.933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68.933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68.933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68.933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71.364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73.632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9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9208611"/>
                  </a:ext>
                </a:extLst>
              </a:tr>
              <a:tr h="189407"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b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Gesamt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111.823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107.425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108.751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107.299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114.228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117.314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116.633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115.992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115.213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119.034</a:t>
                      </a:r>
                      <a:endParaRPr lang="de-DE" sz="11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75000"/>
                        </a:lnSpc>
                        <a:spcAft>
                          <a:spcPts val="0"/>
                        </a:spcAft>
                      </a:pPr>
                      <a:r>
                        <a:rPr lang="de-DE" sz="80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121.302</a:t>
                      </a:r>
                      <a:endParaRPr lang="de-DE" sz="11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F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4992480"/>
                  </a:ext>
                </a:extLst>
              </a:tr>
            </a:tbl>
          </a:graphicData>
        </a:graphic>
      </p:graphicFrame>
      <p:graphicFrame>
        <p:nvGraphicFramePr>
          <p:cNvPr id="9" name="Diagramm 8"/>
          <p:cNvGraphicFramePr/>
          <p:nvPr>
            <p:extLst>
              <p:ext uri="{D42A27DB-BD31-4B8C-83A1-F6EECF244321}">
                <p14:modId xmlns:p14="http://schemas.microsoft.com/office/powerpoint/2010/main" val="960082163"/>
              </p:ext>
            </p:extLst>
          </p:nvPr>
        </p:nvGraphicFramePr>
        <p:xfrm>
          <a:off x="4211960" y="4308089"/>
          <a:ext cx="4392488" cy="220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859851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Sanierung der Gebäudehülle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Fenster und Türen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Fassade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Dach</a:t>
            </a:r>
          </a:p>
          <a:p>
            <a:endParaRPr lang="de-DE" dirty="0" smtClean="0"/>
          </a:p>
          <a:p>
            <a:r>
              <a:rPr lang="de-DE" dirty="0" smtClean="0"/>
              <a:t>Sanierung der Technisch Gebäudeausrüstung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Heizungstechnik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Beleuchtung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Lüftung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Elektrischer Verbrauch </a:t>
            </a:r>
          </a:p>
          <a:p>
            <a:pPr lvl="1"/>
            <a:endParaRPr lang="de-DE" dirty="0"/>
          </a:p>
          <a:p>
            <a:r>
              <a:rPr lang="de-DE" dirty="0" smtClean="0"/>
              <a:t>Nutzerorientierter Betrieb</a:t>
            </a:r>
          </a:p>
          <a:p>
            <a:pPr lvl="1"/>
            <a:endParaRPr lang="de-DE" dirty="0"/>
          </a:p>
          <a:p>
            <a:r>
              <a:rPr lang="de-DE" dirty="0" smtClean="0"/>
              <a:t>Neubau nach Energie-Effizienzstandards  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9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Maßnahmen zur Verbrauchsreduktion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961380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Photovoltaik Anlagen</a:t>
            </a:r>
            <a:endParaRPr lang="de-DE" b="1" dirty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/>
          </a:p>
          <a:p>
            <a:pPr lvl="0"/>
            <a:endParaRPr lang="de-DE" dirty="0" smtClean="0"/>
          </a:p>
          <a:p>
            <a:pPr lvl="0"/>
            <a:endParaRPr lang="de-DE" dirty="0"/>
          </a:p>
          <a:p>
            <a:pPr lvl="0"/>
            <a:endParaRPr lang="de-DE" dirty="0" smtClean="0"/>
          </a:p>
          <a:p>
            <a:pPr lvl="0"/>
            <a:endParaRPr lang="de-DE" dirty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pPr lvl="0"/>
            <a:endParaRPr lang="de-DE" dirty="0" smtClean="0"/>
          </a:p>
          <a:p>
            <a:r>
              <a:rPr lang="de-DE" dirty="0"/>
              <a:t>rd. 380 kWp vermietet Dachfläche für PV-Anlagen</a:t>
            </a:r>
          </a:p>
          <a:p>
            <a:pPr lvl="1"/>
            <a:r>
              <a:rPr lang="de-DE" dirty="0" smtClean="0"/>
              <a:t>Auf 4 Standorten</a:t>
            </a:r>
          </a:p>
          <a:p>
            <a:pPr lvl="1"/>
            <a:endParaRPr lang="de-DE" dirty="0" smtClean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10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Ausbau der nachhaltigen Energien</a:t>
            </a:r>
            <a:endParaRPr lang="de-DE" dirty="0"/>
          </a:p>
        </p:txBody>
      </p:sp>
      <p:pic>
        <p:nvPicPr>
          <p:cNvPr id="7" name="Grafik 6" descr="DSC0197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84784"/>
            <a:ext cx="2483972" cy="165618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679916"/>
              </p:ext>
            </p:extLst>
          </p:nvPr>
        </p:nvGraphicFramePr>
        <p:xfrm>
          <a:off x="467544" y="2028448"/>
          <a:ext cx="6840456" cy="2225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77639">
                  <a:extLst>
                    <a:ext uri="{9D8B030D-6E8A-4147-A177-3AD203B41FA5}">
                      <a16:colId xmlns:a16="http://schemas.microsoft.com/office/drawing/2014/main" val="1708331159"/>
                    </a:ext>
                  </a:extLst>
                </a:gridCol>
                <a:gridCol w="5062817">
                  <a:extLst>
                    <a:ext uri="{9D8B030D-6E8A-4147-A177-3AD203B41FA5}">
                      <a16:colId xmlns:a16="http://schemas.microsoft.com/office/drawing/2014/main" val="18207690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57146" indent="-257146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8,7 kWp 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Berufskolleg Beckum, Hansaring 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40176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57146" indent="-257146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99,2 kWp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82286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Kreishaus Warendorf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5557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57146" indent="-257146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63,14 kWp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2. BA Kreishaus Warendorf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48946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57146" indent="-257146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77 kWp 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Bauteil D, Berufskolleg Beckum, </a:t>
                      </a:r>
                      <a:r>
                        <a:rPr lang="de-DE" dirty="0" err="1" smtClean="0"/>
                        <a:t>Kettelerstraße</a:t>
                      </a:r>
                      <a:r>
                        <a:rPr lang="de-DE" dirty="0" smtClean="0"/>
                        <a:t> 11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7440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57146" indent="-257146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56,98 kWp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Jobcenter Ahlen 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75216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57146" indent="-257146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●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77 kWp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Bauteil A, Astrid-Lindgren-Schule Warendorf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19529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11448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 smtClean="0"/>
          </a:p>
          <a:p>
            <a:r>
              <a:rPr lang="de-DE" b="1" dirty="0" smtClean="0"/>
              <a:t>Gesamtleistung 760 kWp</a:t>
            </a:r>
          </a:p>
          <a:p>
            <a:pPr marL="0" indent="0">
              <a:buNone/>
            </a:pPr>
            <a:r>
              <a:rPr lang="de-DE" dirty="0"/>
              <a:t> </a:t>
            </a:r>
            <a:r>
              <a:rPr lang="de-DE" dirty="0" smtClean="0"/>
              <a:t>    Auf Dächern der kreiseigenen </a:t>
            </a:r>
          </a:p>
          <a:p>
            <a:pPr marL="0" indent="0">
              <a:buNone/>
            </a:pPr>
            <a:r>
              <a:rPr lang="de-DE" dirty="0" smtClean="0"/>
              <a:t>     Liegenschaften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 smtClean="0"/>
          </a:p>
          <a:p>
            <a:pPr marL="0" indent="0">
              <a:buNone/>
            </a:pPr>
            <a:endParaRPr lang="de-DE" dirty="0"/>
          </a:p>
          <a:p>
            <a:pPr lvl="0"/>
            <a:r>
              <a:rPr lang="de-DE" b="1" dirty="0"/>
              <a:t>Erweiterungen</a:t>
            </a:r>
          </a:p>
          <a:p>
            <a:pPr lvl="0"/>
            <a:endParaRPr lang="de-DE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160 kWp 		Paul Spiegel-Berufskolleg in Bau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Ca. 100 kWp 	Planung am Neubau Bürogebäude + Berufskolleg 			Beckum </a:t>
            </a:r>
          </a:p>
          <a:p>
            <a:pPr marL="0" indent="0">
              <a:buNone/>
            </a:pP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11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Ausbau der nachhaltigen Energien</a:t>
            </a:r>
            <a:endParaRPr lang="de-DE" dirty="0"/>
          </a:p>
        </p:txBody>
      </p:sp>
      <p:pic>
        <p:nvPicPr>
          <p:cNvPr id="7" name="Grafik 6" descr="F:\23 HIM\23.02 TGM\14 KH\KH Fotos\2018\18-03-28 PV-System\Solaranlage_Kreishaus\DJI_002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91" t="31973" r="7726" b="6442"/>
          <a:stretch/>
        </p:blipFill>
        <p:spPr bwMode="auto">
          <a:xfrm>
            <a:off x="3995936" y="1475736"/>
            <a:ext cx="4572692" cy="23762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655736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Bezug von Ökostrom </a:t>
            </a:r>
          </a:p>
          <a:p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Für alle Liegenschaften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Seit 2016 </a:t>
            </a:r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100 %tigen </a:t>
            </a:r>
            <a:r>
              <a:rPr lang="de-DE" dirty="0"/>
              <a:t>Ökostrom </a:t>
            </a:r>
          </a:p>
          <a:p>
            <a:endParaRPr lang="de-DE" dirty="0" smtClean="0"/>
          </a:p>
          <a:p>
            <a:r>
              <a:rPr lang="de-DE" b="1" dirty="0" smtClean="0"/>
              <a:t>Bezug von </a:t>
            </a:r>
            <a:r>
              <a:rPr lang="de-DE" b="1" dirty="0" err="1" smtClean="0"/>
              <a:t>Grüngas</a:t>
            </a:r>
            <a:r>
              <a:rPr lang="de-DE" b="1" dirty="0" smtClean="0"/>
              <a:t> </a:t>
            </a:r>
          </a:p>
          <a:p>
            <a:endParaRPr lang="de-DE" b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err="1" smtClean="0"/>
              <a:t>Grüngas</a:t>
            </a:r>
            <a:r>
              <a:rPr lang="de-DE" dirty="0" smtClean="0"/>
              <a:t> für das Kreishaus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Seit 2022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10 %  </a:t>
            </a:r>
          </a:p>
          <a:p>
            <a:endParaRPr lang="de-DE" dirty="0" smtClean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12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Ausbau der nachhaltigen Energien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04864"/>
            <a:ext cx="3700685" cy="258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1347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Biomasse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13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Ausbau der nachhaltigen Energien</a:t>
            </a:r>
            <a:endParaRPr lang="de-DE" dirty="0"/>
          </a:p>
        </p:txBody>
      </p:sp>
      <p:pic>
        <p:nvPicPr>
          <p:cNvPr id="7" name="Grafik 6" descr="F:\23 HIM\23.01 IGM\Energiemanagement\Energieberichte\2022 EB 92-21\21-05-20 10-46-41 2286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1" r="51260"/>
          <a:stretch/>
        </p:blipFill>
        <p:spPr bwMode="auto">
          <a:xfrm>
            <a:off x="6948264" y="3645024"/>
            <a:ext cx="1632094" cy="247497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Diagramm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3590536"/>
              </p:ext>
            </p:extLst>
          </p:nvPr>
        </p:nvGraphicFramePr>
        <p:xfrm>
          <a:off x="6154299" y="2142633"/>
          <a:ext cx="2899370" cy="1268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314950"/>
              </p:ext>
            </p:extLst>
          </p:nvPr>
        </p:nvGraphicFramePr>
        <p:xfrm>
          <a:off x="539552" y="1844824"/>
          <a:ext cx="6048672" cy="42751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57530">
                  <a:extLst>
                    <a:ext uri="{9D8B030D-6E8A-4147-A177-3AD203B41FA5}">
                      <a16:colId xmlns:a16="http://schemas.microsoft.com/office/drawing/2014/main" val="3736116135"/>
                    </a:ext>
                  </a:extLst>
                </a:gridCol>
                <a:gridCol w="4691142">
                  <a:extLst>
                    <a:ext uri="{9D8B030D-6E8A-4147-A177-3AD203B41FA5}">
                      <a16:colId xmlns:a16="http://schemas.microsoft.com/office/drawing/2014/main" val="2710655697"/>
                    </a:ext>
                  </a:extLst>
                </a:gridCol>
              </a:tblGrid>
              <a:tr h="605429">
                <a:tc>
                  <a:txBody>
                    <a:bodyPr/>
                    <a:lstStyle/>
                    <a:p>
                      <a:pPr marL="285750" indent="-285750" algn="l" defTabSz="914298" rtl="0" eaLnBrk="1" fontAlgn="base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</a:pPr>
                      <a:r>
                        <a:rPr lang="de-DE" sz="1800" b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100 kW</a:t>
                      </a:r>
                      <a:endParaRPr lang="de-DE" sz="1800" b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Holzpellet-Kesselanlage, Berufskolleg Beckum, </a:t>
                      </a:r>
                      <a:r>
                        <a:rPr lang="de-DE" dirty="0" err="1" smtClean="0"/>
                        <a:t>Kettelerstraße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646378"/>
                  </a:ext>
                </a:extLst>
              </a:tr>
              <a:tr h="605429">
                <a:tc>
                  <a:txBody>
                    <a:bodyPr/>
                    <a:lstStyle/>
                    <a:p>
                      <a:pPr marL="285750" indent="-285750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 kW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Holzpellet-Kesselanlage, Paul-Spiegel-Berufskolleg 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321876"/>
                  </a:ext>
                </a:extLst>
              </a:tr>
              <a:tr h="387687">
                <a:tc>
                  <a:txBody>
                    <a:bodyPr/>
                    <a:lstStyle/>
                    <a:p>
                      <a:pPr marL="285750" indent="-285750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 kW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Holzpellet-Kesselanlage, Jobcenter Ahlen 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8540286"/>
                  </a:ext>
                </a:extLst>
              </a:tr>
              <a:tr h="605429">
                <a:tc>
                  <a:txBody>
                    <a:bodyPr/>
                    <a:lstStyle/>
                    <a:p>
                      <a:pPr marL="285750" indent="-285750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360 kW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Holzhackschnitzel-Heizwerk Berufskolleg Beckum, Hansaring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240661"/>
                  </a:ext>
                </a:extLst>
              </a:tr>
              <a:tr h="605429">
                <a:tc>
                  <a:txBody>
                    <a:bodyPr/>
                    <a:lstStyle/>
                    <a:p>
                      <a:pPr marL="285750" indent="-285750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130 kW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82286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Holzpellet-Kesselanlage, Berufskolleg Ahlen</a:t>
                      </a:r>
                    </a:p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0029133"/>
                  </a:ext>
                </a:extLst>
              </a:tr>
              <a:tr h="860346">
                <a:tc>
                  <a:txBody>
                    <a:bodyPr/>
                    <a:lstStyle/>
                    <a:p>
                      <a:pPr marL="285750" indent="-285750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150 kW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82286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dirty="0" smtClean="0"/>
                        <a:t>Holzpellet-Kesselanlage, Astrid-Lindgren-Schule Warendorf</a:t>
                      </a:r>
                    </a:p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3026336"/>
                  </a:ext>
                </a:extLst>
              </a:tr>
              <a:tr h="605429">
                <a:tc>
                  <a:txBody>
                    <a:bodyPr/>
                    <a:lstStyle/>
                    <a:p>
                      <a:pPr marL="285750" indent="-285750" algn="l" defTabSz="914298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E0141E"/>
                        </a:buClr>
                        <a:buSzPct val="130000"/>
                        <a:buFont typeface="Arial" panose="020B0604020202020204" pitchFamily="34" charset="0"/>
                        <a:buChar char="•"/>
                      </a:pPr>
                      <a:r>
                        <a:rPr lang="de-DE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170 kW</a:t>
                      </a:r>
                      <a:endParaRPr lang="de-DE" sz="18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de-DE" dirty="0" smtClean="0"/>
                        <a:t>Holzpellet-Kesselanlage, Astrid-Lindgren-Schule Beckum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4885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8661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Thermische Solaranlagen</a:t>
            </a:r>
          </a:p>
          <a:p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An allen 4 großen Sporthallen zur Trinkwassererwärmung </a:t>
            </a: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14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Ausbau der nachhaltigen Energien</a:t>
            </a:r>
            <a:endParaRPr lang="de-DE" dirty="0"/>
          </a:p>
        </p:txBody>
      </p:sp>
      <p:pic>
        <p:nvPicPr>
          <p:cNvPr id="7" name="Grafik 6" descr="DSC01968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66" r="2190" b="38005"/>
          <a:stretch/>
        </p:blipFill>
        <p:spPr bwMode="auto">
          <a:xfrm>
            <a:off x="1705789" y="2708920"/>
            <a:ext cx="5731510" cy="29362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945952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 smtClean="0"/>
              <a:t>Geothermie</a:t>
            </a:r>
          </a:p>
          <a:p>
            <a:endParaRPr lang="de-DE" dirty="0" smtClean="0"/>
          </a:p>
          <a:p>
            <a:endParaRPr lang="de-DE" dirty="0"/>
          </a:p>
          <a:p>
            <a:r>
              <a:rPr lang="de-DE" dirty="0" smtClean="0"/>
              <a:t>Erdkollektor für Lüftungsanlage, Rettungswache </a:t>
            </a:r>
            <a:r>
              <a:rPr lang="de-DE" dirty="0" err="1" smtClean="0"/>
              <a:t>Telgte</a:t>
            </a:r>
            <a:r>
              <a:rPr lang="de-DE" dirty="0" smtClean="0"/>
              <a:t> </a:t>
            </a:r>
          </a:p>
          <a:p>
            <a:r>
              <a:rPr lang="de-DE" dirty="0" smtClean="0"/>
              <a:t>Erdwärmepumpe, Kulturgut Haus Nottbeck</a:t>
            </a:r>
          </a:p>
          <a:p>
            <a:r>
              <a:rPr lang="de-DE" dirty="0" smtClean="0"/>
              <a:t>Gaswärmepumpe mit Erdkollektor, Kreishaus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Kühlung der Serverräume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Beheizung des Kreishause</a:t>
            </a:r>
          </a:p>
          <a:p>
            <a:pPr lvl="1"/>
            <a:endParaRPr lang="de-DE" dirty="0"/>
          </a:p>
          <a:p>
            <a:r>
              <a:rPr lang="de-DE" dirty="0" smtClean="0"/>
              <a:t>In Planung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Sole-Wärmepumpe, Bürogebäude Beckum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Sole-Wärmepumpe, </a:t>
            </a:r>
            <a:r>
              <a:rPr lang="de-DE" dirty="0" smtClean="0"/>
              <a:t>Schulischer Lernort Warendorf</a:t>
            </a:r>
            <a:endParaRPr lang="de-DE" dirty="0"/>
          </a:p>
          <a:p>
            <a:endParaRPr lang="de-DE" dirty="0" smtClean="0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15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Ausbau der nachhaltigen Energien</a:t>
            </a:r>
            <a:endParaRPr lang="de-DE" dirty="0"/>
          </a:p>
        </p:txBody>
      </p:sp>
      <p:pic>
        <p:nvPicPr>
          <p:cNvPr id="7" name="Grafik 6" descr="F:\23 HIM\23.01 IGM\Energiemanagement\Energieberichte\2022 EB 92-21\IMG_0074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27" b="22727"/>
          <a:stretch/>
        </p:blipFill>
        <p:spPr bwMode="auto">
          <a:xfrm rot="5400000">
            <a:off x="5755971" y="3037117"/>
            <a:ext cx="3560736" cy="20402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44484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Weiterer Ausbau </a:t>
            </a:r>
            <a:r>
              <a:rPr lang="de-DE" dirty="0"/>
              <a:t>PV-Anlagen</a:t>
            </a:r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Studie für Speicher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Studie für Parkplatz-PV-Anlagen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Eigenstromnutzung</a:t>
            </a:r>
          </a:p>
          <a:p>
            <a:endParaRPr lang="de-DE" dirty="0" smtClean="0"/>
          </a:p>
          <a:p>
            <a:r>
              <a:rPr lang="de-DE" dirty="0" smtClean="0"/>
              <a:t>Nutzung von Fördermitteln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KFW 44ee Förderung Neubau Schulischer Lernort Warendorf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Billigkeitsrichtlinie </a:t>
            </a:r>
          </a:p>
          <a:p>
            <a:endParaRPr lang="de-DE" dirty="0"/>
          </a:p>
          <a:p>
            <a:r>
              <a:rPr lang="de-DE" dirty="0" smtClean="0"/>
              <a:t>Verwendung effizienterer Techniken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Wärmepumpe und </a:t>
            </a:r>
            <a:r>
              <a:rPr lang="de-DE" dirty="0"/>
              <a:t>T</a:t>
            </a:r>
            <a:r>
              <a:rPr lang="de-DE" dirty="0" smtClean="0"/>
              <a:t>iefenbohrung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Klimadecke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Nutzerorientierte Regelung </a:t>
            </a:r>
          </a:p>
          <a:p>
            <a:pPr lvl="1">
              <a:buFont typeface="Arial" panose="020B0604020202020204" pitchFamily="34" charset="0"/>
              <a:buChar char="•"/>
            </a:pPr>
            <a:endParaRPr lang="de-DE" dirty="0" smtClean="0">
              <a:solidFill>
                <a:srgbClr val="FF0000"/>
              </a:solidFill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F11D64-F2AF-4900-B86E-CBB97C8186BC}" type="slidenum">
              <a:rPr lang="de-DE" smtClean="0"/>
              <a:t>16</a:t>
            </a:fld>
            <a:endParaRPr 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Ausblick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244960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4294967295"/>
          </p:nvPr>
        </p:nvSpPr>
        <p:spPr>
          <a:xfrm>
            <a:off x="8064500" y="6588125"/>
            <a:ext cx="1079500" cy="269875"/>
          </a:xfrm>
        </p:spPr>
        <p:txBody>
          <a:bodyPr/>
          <a:lstStyle/>
          <a:p>
            <a:r>
              <a:rPr lang="de-DE" smtClean="0"/>
              <a:t>22.11.2022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4294967295"/>
          </p:nvPr>
        </p:nvSpPr>
        <p:spPr>
          <a:xfrm>
            <a:off x="0" y="6588125"/>
            <a:ext cx="5399088" cy="269875"/>
          </a:xfrm>
        </p:spPr>
        <p:txBody>
          <a:bodyPr/>
          <a:lstStyle/>
          <a:p>
            <a:r>
              <a:rPr lang="de-DE" smtClean="0"/>
              <a:t>Kreis Warendorf – Amt für Hochbau und Immobilienmanagement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453824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lien Kreis Warendorf_H+I_ 2019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lien Kreis Warendorf 2008 Allgeme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lg" len="lg"/>
          <a:tailEnd type="arrow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de-DE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Folien Kreis Warendorf 2008 Allgeme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753</Words>
  <Application>Microsoft Office PowerPoint</Application>
  <PresentationFormat>Bildschirmpräsentation (4:3)</PresentationFormat>
  <Paragraphs>442</Paragraphs>
  <Slides>17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3" baseType="lpstr">
      <vt:lpstr>Arial</vt:lpstr>
      <vt:lpstr>Arial Black</vt:lpstr>
      <vt:lpstr>Calibri</vt:lpstr>
      <vt:lpstr>Gill Sans</vt:lpstr>
      <vt:lpstr>Times New Roman</vt:lpstr>
      <vt:lpstr>Folien Kreis Warendorf_H+I_ 2019</vt:lpstr>
      <vt:lpstr>PowerPoint-Präsentation</vt:lpstr>
      <vt:lpstr>Energieverbrauch aller Liegenschaften</vt:lpstr>
      <vt:lpstr>Energieverbrauch aller Liegenschaften</vt:lpstr>
      <vt:lpstr>Energieverbrauch aller Liegenschaften</vt:lpstr>
      <vt:lpstr>Energieverbrauch aller Liegenschaften</vt:lpstr>
      <vt:lpstr>Energieverbrauch aller Liegenschaften</vt:lpstr>
      <vt:lpstr>Energieverbrauch aller Liegenschaften </vt:lpstr>
      <vt:lpstr>Energieverbrauch aller Liegenschaften</vt:lpstr>
      <vt:lpstr>Maßnahmen zur Verbrauchsreduktion</vt:lpstr>
      <vt:lpstr>Ausbau der nachhaltigen Energien</vt:lpstr>
      <vt:lpstr>Ausbau der nachhaltigen Energien</vt:lpstr>
      <vt:lpstr>Ausbau der nachhaltigen Energien</vt:lpstr>
      <vt:lpstr>Ausbau der nachhaltigen Energien</vt:lpstr>
      <vt:lpstr>Ausbau der nachhaltigen Energien</vt:lpstr>
      <vt:lpstr>Ausbau der nachhaltigen Energien</vt:lpstr>
      <vt:lpstr>Ausblick</vt:lpstr>
      <vt:lpstr>PowerPoint-Präsentation</vt:lpstr>
    </vt:vector>
  </TitlesOfParts>
  <Company>Kreis Warendorf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Kreis Warendorf</dc:creator>
  <cp:lastModifiedBy>Doerr, Julia</cp:lastModifiedBy>
  <cp:revision>667</cp:revision>
  <cp:lastPrinted>2022-11-17T11:57:57Z</cp:lastPrinted>
  <dcterms:created xsi:type="dcterms:W3CDTF">2019-04-13T07:46:34Z</dcterms:created>
  <dcterms:modified xsi:type="dcterms:W3CDTF">2022-11-25T13:35:42Z</dcterms:modified>
</cp:coreProperties>
</file>