
<file path=[Content_Types].xml><?xml version="1.0" encoding="utf-8"?>
<Types xmlns="http://schemas.openxmlformats.org/package/2006/content-types">
  <Default Extension="png" ContentType="image/png"/>
  <Default Extension="tmp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2" r:id="rId1"/>
  </p:sldMasterIdLst>
  <p:notesMasterIdLst>
    <p:notesMasterId r:id="rId49"/>
  </p:notesMasterIdLst>
  <p:handoutMasterIdLst>
    <p:handoutMasterId r:id="rId50"/>
  </p:handoutMasterIdLst>
  <p:sldIdLst>
    <p:sldId id="260" r:id="rId2"/>
    <p:sldId id="287" r:id="rId3"/>
    <p:sldId id="346" r:id="rId4"/>
    <p:sldId id="323" r:id="rId5"/>
    <p:sldId id="324" r:id="rId6"/>
    <p:sldId id="338" r:id="rId7"/>
    <p:sldId id="320" r:id="rId8"/>
    <p:sldId id="327" r:id="rId9"/>
    <p:sldId id="315" r:id="rId10"/>
    <p:sldId id="326" r:id="rId11"/>
    <p:sldId id="317" r:id="rId12"/>
    <p:sldId id="342" r:id="rId13"/>
    <p:sldId id="341" r:id="rId14"/>
    <p:sldId id="343" r:id="rId15"/>
    <p:sldId id="347" r:id="rId16"/>
    <p:sldId id="349" r:id="rId17"/>
    <p:sldId id="306" r:id="rId18"/>
    <p:sldId id="340" r:id="rId19"/>
    <p:sldId id="336" r:id="rId20"/>
    <p:sldId id="345" r:id="rId21"/>
    <p:sldId id="339" r:id="rId22"/>
    <p:sldId id="344" r:id="rId23"/>
    <p:sldId id="348" r:id="rId24"/>
    <p:sldId id="350" r:id="rId25"/>
    <p:sldId id="352" r:id="rId26"/>
    <p:sldId id="353" r:id="rId27"/>
    <p:sldId id="351" r:id="rId28"/>
    <p:sldId id="354" r:id="rId29"/>
    <p:sldId id="355" r:id="rId30"/>
    <p:sldId id="356" r:id="rId31"/>
    <p:sldId id="360" r:id="rId32"/>
    <p:sldId id="357" r:id="rId33"/>
    <p:sldId id="359" r:id="rId34"/>
    <p:sldId id="362" r:id="rId35"/>
    <p:sldId id="361" r:id="rId36"/>
    <p:sldId id="371" r:id="rId37"/>
    <p:sldId id="363" r:id="rId38"/>
    <p:sldId id="372" r:id="rId39"/>
    <p:sldId id="365" r:id="rId40"/>
    <p:sldId id="366" r:id="rId41"/>
    <p:sldId id="367" r:id="rId42"/>
    <p:sldId id="368" r:id="rId43"/>
    <p:sldId id="364" r:id="rId44"/>
    <p:sldId id="373" r:id="rId45"/>
    <p:sldId id="369" r:id="rId46"/>
    <p:sldId id="370" r:id="rId47"/>
    <p:sldId id="301" r:id="rId48"/>
  </p:sldIdLst>
  <p:sldSz cx="10161588" cy="7620000"/>
  <p:notesSz cx="6797675" cy="9856788"/>
  <p:defaultTextStyle>
    <a:defPPr>
      <a:defRPr lang="de-DE"/>
    </a:defPPr>
    <a:lvl1pPr algn="ctr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171" algn="ctr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343" algn="ctr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514" algn="ctr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686" algn="ctr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5857" algn="l" defTabSz="914343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029" algn="l" defTabSz="914343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200" algn="l" defTabSz="914343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373" algn="l" defTabSz="914343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FF3300"/>
    <a:srgbClr val="E0141E"/>
    <a:srgbClr val="D3DBDB"/>
    <a:srgbClr val="FF7757"/>
    <a:srgbClr val="CC0000"/>
    <a:srgbClr val="C20A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1" autoAdjust="0"/>
    <p:restoredTop sz="94227" autoAdjust="0"/>
  </p:normalViewPr>
  <p:slideViewPr>
    <p:cSldViewPr>
      <p:cViewPr>
        <p:scale>
          <a:sx n="70" d="100"/>
          <a:sy n="70" d="100"/>
        </p:scale>
        <p:origin x="-966" y="-750"/>
      </p:cViewPr>
      <p:guideLst>
        <p:guide orient="horz" pos="2400"/>
        <p:guide pos="320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26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4755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895600" cy="526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4756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30089"/>
            <a:ext cx="2971800" cy="526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4757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330089"/>
            <a:ext cx="2895600" cy="526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8744BFF-6956-47FB-8DFE-339AC46F35AB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4516807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526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895600" cy="526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3450" y="752475"/>
            <a:ext cx="4914900" cy="36861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1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665045"/>
            <a:ext cx="4953000" cy="4439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 smtClean="0"/>
              <a:t>Klicken Sie, um die Formate des Vorlagentextes zu bearbeiten</a:t>
            </a:r>
          </a:p>
          <a:p>
            <a:pPr lvl="1"/>
            <a:r>
              <a:rPr lang="de-DE" altLang="de-DE" noProof="0" smtClean="0"/>
              <a:t>Zweite Ebene</a:t>
            </a:r>
          </a:p>
          <a:p>
            <a:pPr lvl="2"/>
            <a:r>
              <a:rPr lang="de-DE" altLang="de-DE" noProof="0" smtClean="0"/>
              <a:t>Dritte Ebene</a:t>
            </a:r>
          </a:p>
          <a:p>
            <a:pPr lvl="3"/>
            <a:r>
              <a:rPr lang="de-DE" altLang="de-DE" noProof="0" smtClean="0"/>
              <a:t>Vierte Ebene</a:t>
            </a:r>
          </a:p>
          <a:p>
            <a:pPr lvl="4"/>
            <a:r>
              <a:rPr lang="de-DE" altLang="de-DE" noProof="0" smtClean="0"/>
              <a:t>Fünfte Ebene</a:t>
            </a:r>
          </a:p>
        </p:txBody>
      </p:sp>
      <p:sp>
        <p:nvSpPr>
          <p:cNvPr id="921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30089"/>
            <a:ext cx="2971800" cy="526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921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9330089"/>
            <a:ext cx="2895600" cy="526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154C6B7-DE8B-4302-823E-E396DC0CF685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4617692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17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34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51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686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5857" algn="l" defTabSz="91434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29" algn="l" defTabSz="91434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00" algn="l" defTabSz="91434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373" algn="l" defTabSz="91434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AE1CB07-628D-469E-9B7D-CAE51FC92566}" type="slidenum">
              <a:rPr lang="de-DE" altLang="de-DE" smtClean="0"/>
              <a:pPr/>
              <a:t>1</a:t>
            </a:fld>
            <a:endParaRPr lang="de-DE" altLang="de-DE" smtClean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5038" y="739775"/>
            <a:ext cx="4927600" cy="3695700"/>
          </a:xfrm>
          <a:solidFill>
            <a:srgbClr val="FFFFFF"/>
          </a:solidFill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665044"/>
            <a:ext cx="4984750" cy="443461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975014E-F28A-4CF6-ACFC-51A92B940574}" type="slidenum">
              <a:rPr lang="de-DE" altLang="de-DE" smtClean="0"/>
              <a:pPr/>
              <a:t>2</a:t>
            </a:fld>
            <a:endParaRPr lang="de-DE" altLang="de-DE" smtClean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5038" y="739775"/>
            <a:ext cx="4927600" cy="3695700"/>
          </a:xfrm>
          <a:solidFill>
            <a:srgbClr val="FFFFFF"/>
          </a:solidFill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665044"/>
            <a:ext cx="4984750" cy="443461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154C6B7-DE8B-4302-823E-E396DC0CF685}" type="slidenum">
              <a:rPr lang="de-DE" altLang="de-DE" smtClean="0"/>
              <a:pPr>
                <a:defRPr/>
              </a:pPr>
              <a:t>8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438168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Pr>
        <a:solidFill>
          <a:srgbClr val="D3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8208961" y="-12720636"/>
            <a:ext cx="16878301" cy="15100301"/>
            <a:chOff x="0" y="0"/>
            <a:chExt cx="10632" cy="9512"/>
          </a:xfrm>
        </p:grpSpPr>
        <p:sp>
          <p:nvSpPr>
            <p:cNvPr id="5" name="Oval 3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defRPr/>
              </a:pPr>
              <a:r>
                <a:rPr lang="en-US" altLang="de-DE" sz="510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6" name="Oval 4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373188"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algn="l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>
                <a:defRPr/>
              </a:pPr>
              <a:r>
                <a:rPr lang="en-US" altLang="de-DE" sz="510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7" name="Picture 5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</p:pic>
      </p:grp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3543302" y="4756150"/>
            <a:ext cx="9561513" cy="9220200"/>
            <a:chOff x="0" y="0"/>
            <a:chExt cx="6024" cy="5808"/>
          </a:xfrm>
        </p:grpSpPr>
        <p:sp>
          <p:nvSpPr>
            <p:cNvPr id="9" name="Oval 7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defRPr/>
              </a:pPr>
              <a:endParaRPr lang="de-DE" altLang="de-DE" smtClean="0"/>
            </a:p>
          </p:txBody>
        </p:sp>
        <p:sp>
          <p:nvSpPr>
            <p:cNvPr id="10" name="Oval 8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defRPr/>
              </a:pPr>
              <a:endParaRPr lang="de-DE" altLang="de-DE" smtClean="0"/>
            </a:p>
          </p:txBody>
        </p:sp>
        <p:sp>
          <p:nvSpPr>
            <p:cNvPr id="11" name="Oval 9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defRPr/>
              </a:pPr>
              <a:endParaRPr lang="de-DE" altLang="de-DE" smtClean="0"/>
            </a:p>
          </p:txBody>
        </p:sp>
      </p:grpSp>
      <p:pic>
        <p:nvPicPr>
          <p:cNvPr id="12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13" y="6070600"/>
            <a:ext cx="1803400" cy="12588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9421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124200"/>
            <a:ext cx="8839200" cy="12954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34" tIns="45717" rIns="91434" bIns="45717"/>
          <a:lstStyle>
            <a:lvl1pPr algn="ctr">
              <a:defRPr sz="4800"/>
            </a:lvl1pPr>
          </a:lstStyle>
          <a:p>
            <a:pPr lvl="0"/>
            <a:r>
              <a:rPr lang="de-DE" altLang="de-DE" noProof="0" smtClean="0"/>
              <a:t>Klicken Sie, um das Titelformat zu bearbeiten</a:t>
            </a:r>
          </a:p>
        </p:txBody>
      </p:sp>
      <p:sp>
        <p:nvSpPr>
          <p:cNvPr id="9422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2" y="4876800"/>
            <a:ext cx="2819399" cy="1905000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 lIns="91434" tIns="45717" rIns="91434" bIns="45717" anchor="ctr"/>
          <a:lstStyle>
            <a:lvl1pPr marL="0" indent="0" algn="ctr">
              <a:buFontTx/>
              <a:buNone/>
              <a:defRPr sz="1400"/>
            </a:lvl1pPr>
          </a:lstStyle>
          <a:p>
            <a:pPr lvl="0"/>
            <a:r>
              <a:rPr lang="de-DE" altLang="de-DE" noProof="0" smtClean="0"/>
              <a:t>Klicken Sie, um das Format des Untertitel-Masters zu bearbeiten.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Kreis Warendorf - Der Landrat</a:t>
            </a:r>
            <a:endParaRPr lang="de-DE" altLang="de-DE" sz="1600" b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 Folie </a:t>
            </a:r>
            <a:fld id="{8F614762-D710-4FD9-9331-337C32201EE1}" type="slidenum">
              <a:rPr lang="de-DE" altLang="de-DE"/>
              <a:pPr>
                <a:defRPr/>
              </a:pPr>
              <a:t>‹Nr.›</a:t>
            </a:fld>
            <a:r>
              <a:rPr lang="de-DE" altLang="de-DE" sz="160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03277" y="4895850"/>
            <a:ext cx="8636000" cy="15144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03277" y="3228975"/>
            <a:ext cx="8636000" cy="166687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71" indent="0">
              <a:buNone/>
              <a:defRPr sz="1800"/>
            </a:lvl2pPr>
            <a:lvl3pPr marL="914343" indent="0">
              <a:buNone/>
              <a:defRPr sz="1600"/>
            </a:lvl3pPr>
            <a:lvl4pPr marL="1371514" indent="0">
              <a:buNone/>
              <a:defRPr sz="1400"/>
            </a:lvl4pPr>
            <a:lvl5pPr marL="1828686" indent="0">
              <a:buNone/>
              <a:defRPr sz="1400"/>
            </a:lvl5pPr>
            <a:lvl6pPr marL="2285857" indent="0">
              <a:buNone/>
              <a:defRPr sz="1400"/>
            </a:lvl6pPr>
            <a:lvl7pPr marL="2743029" indent="0">
              <a:buNone/>
              <a:defRPr sz="1400"/>
            </a:lvl7pPr>
            <a:lvl8pPr marL="3200200" indent="0">
              <a:buNone/>
              <a:defRPr sz="1400"/>
            </a:lvl8pPr>
            <a:lvl9pPr marL="3657373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Kreis Warendorf - Der Landrat</a:t>
            </a:r>
            <a:endParaRPr lang="de-DE" altLang="de-DE" sz="1600" b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 Folie </a:t>
            </a:r>
            <a:fld id="{B0373041-C78F-41F5-8609-9999D48B8C92}" type="slidenum">
              <a:rPr lang="de-DE" altLang="de-DE"/>
              <a:pPr>
                <a:defRPr/>
              </a:pPr>
              <a:t>‹Nr.›</a:t>
            </a:fld>
            <a:r>
              <a:rPr lang="de-DE" altLang="de-DE" sz="160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409702" y="2144714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772150" y="2144714"/>
            <a:ext cx="4210050" cy="45704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Kreis Warendorf - Der Landrat</a:t>
            </a:r>
            <a:endParaRPr lang="de-DE" altLang="de-DE" sz="1600" b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 Folie </a:t>
            </a:r>
            <a:fld id="{22A0D558-0B1A-456C-AB8C-BE3F5F2A228A}" type="slidenum">
              <a:rPr lang="de-DE" altLang="de-DE"/>
              <a:pPr>
                <a:defRPr/>
              </a:pPr>
              <a:t>‹Nr.›</a:t>
            </a:fld>
            <a:r>
              <a:rPr lang="de-DE" altLang="de-DE" sz="160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1" y="304800"/>
            <a:ext cx="9145588" cy="1270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08000" y="1704976"/>
            <a:ext cx="4489450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1" indent="0">
              <a:buNone/>
              <a:defRPr sz="2000" b="1"/>
            </a:lvl2pPr>
            <a:lvl3pPr marL="914343" indent="0">
              <a:buNone/>
              <a:defRPr sz="1800" b="1"/>
            </a:lvl3pPr>
            <a:lvl4pPr marL="1371514" indent="0">
              <a:buNone/>
              <a:defRPr sz="1600" b="1"/>
            </a:lvl4pPr>
            <a:lvl5pPr marL="1828686" indent="0">
              <a:buNone/>
              <a:defRPr sz="1600" b="1"/>
            </a:lvl5pPr>
            <a:lvl6pPr marL="2285857" indent="0">
              <a:buNone/>
              <a:defRPr sz="1600" b="1"/>
            </a:lvl6pPr>
            <a:lvl7pPr marL="2743029" indent="0">
              <a:buNone/>
              <a:defRPr sz="1600" b="1"/>
            </a:lvl7pPr>
            <a:lvl8pPr marL="3200200" indent="0">
              <a:buNone/>
              <a:defRPr sz="1600" b="1"/>
            </a:lvl8pPr>
            <a:lvl9pPr marL="3657373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8000" y="2416177"/>
            <a:ext cx="4489450" cy="43910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162552" y="1704976"/>
            <a:ext cx="4491039" cy="7112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1" indent="0">
              <a:buNone/>
              <a:defRPr sz="2000" b="1"/>
            </a:lvl2pPr>
            <a:lvl3pPr marL="914343" indent="0">
              <a:buNone/>
              <a:defRPr sz="1800" b="1"/>
            </a:lvl3pPr>
            <a:lvl4pPr marL="1371514" indent="0">
              <a:buNone/>
              <a:defRPr sz="1600" b="1"/>
            </a:lvl4pPr>
            <a:lvl5pPr marL="1828686" indent="0">
              <a:buNone/>
              <a:defRPr sz="1600" b="1"/>
            </a:lvl5pPr>
            <a:lvl6pPr marL="2285857" indent="0">
              <a:buNone/>
              <a:defRPr sz="1600" b="1"/>
            </a:lvl6pPr>
            <a:lvl7pPr marL="2743029" indent="0">
              <a:buNone/>
              <a:defRPr sz="1600" b="1"/>
            </a:lvl7pPr>
            <a:lvl8pPr marL="3200200" indent="0">
              <a:buNone/>
              <a:defRPr sz="1600" b="1"/>
            </a:lvl8pPr>
            <a:lvl9pPr marL="3657373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162552" y="2416177"/>
            <a:ext cx="4491039" cy="43910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Kreis Warendorf - Der Landrat</a:t>
            </a:r>
            <a:endParaRPr lang="de-DE" altLang="de-DE" sz="1600" b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 Folie </a:t>
            </a:r>
            <a:fld id="{9AB5F7C9-00D0-4567-8C5F-454A7779F03C}" type="slidenum">
              <a:rPr lang="de-DE" altLang="de-DE"/>
              <a:pPr>
                <a:defRPr/>
              </a:pPr>
              <a:t>‹Nr.›</a:t>
            </a:fld>
            <a:r>
              <a:rPr lang="de-DE" altLang="de-DE" sz="160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Kreis Warendorf - Der Landrat</a:t>
            </a:r>
            <a:endParaRPr lang="de-DE" altLang="de-DE" sz="1600" b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 Folie </a:t>
            </a:r>
            <a:fld id="{37674E60-4CA4-4630-92EF-46960CDE71F7}" type="slidenum">
              <a:rPr lang="de-DE" altLang="de-DE"/>
              <a:pPr>
                <a:defRPr/>
              </a:pPr>
              <a:t>‹Nr.›</a:t>
            </a:fld>
            <a:r>
              <a:rPr lang="de-DE" altLang="de-DE" sz="160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Kreis Warendorf - Der Landrat</a:t>
            </a:r>
            <a:endParaRPr lang="de-DE" altLang="de-DE" sz="1600" b="0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 Folie </a:t>
            </a:r>
            <a:fld id="{BE323C27-E51E-4FB6-8972-5D6232F70B8A}" type="slidenum">
              <a:rPr lang="de-DE" altLang="de-DE"/>
              <a:pPr>
                <a:defRPr/>
              </a:pPr>
              <a:t>‹Nr.›</a:t>
            </a:fld>
            <a:r>
              <a:rPr lang="de-DE" altLang="de-DE" sz="160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08002" y="303215"/>
            <a:ext cx="3343275" cy="12906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73515" y="303213"/>
            <a:ext cx="5680075" cy="65039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08002" y="1593852"/>
            <a:ext cx="3343275" cy="5213350"/>
          </a:xfrm>
        </p:spPr>
        <p:txBody>
          <a:bodyPr/>
          <a:lstStyle>
            <a:lvl1pPr marL="0" indent="0">
              <a:buNone/>
              <a:defRPr sz="1400"/>
            </a:lvl1pPr>
            <a:lvl2pPr marL="457171" indent="0">
              <a:buNone/>
              <a:defRPr sz="1200"/>
            </a:lvl2pPr>
            <a:lvl3pPr marL="914343" indent="0">
              <a:buNone/>
              <a:defRPr sz="1000"/>
            </a:lvl3pPr>
            <a:lvl4pPr marL="1371514" indent="0">
              <a:buNone/>
              <a:defRPr sz="900"/>
            </a:lvl4pPr>
            <a:lvl5pPr marL="1828686" indent="0">
              <a:buNone/>
              <a:defRPr sz="900"/>
            </a:lvl5pPr>
            <a:lvl6pPr marL="2285857" indent="0">
              <a:buNone/>
              <a:defRPr sz="900"/>
            </a:lvl6pPr>
            <a:lvl7pPr marL="2743029" indent="0">
              <a:buNone/>
              <a:defRPr sz="900"/>
            </a:lvl7pPr>
            <a:lvl8pPr marL="3200200" indent="0">
              <a:buNone/>
              <a:defRPr sz="900"/>
            </a:lvl8pPr>
            <a:lvl9pPr marL="3657373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Kreis Warendorf - Der Landrat</a:t>
            </a:r>
            <a:endParaRPr lang="de-DE" altLang="de-DE" sz="1600" b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 Folie </a:t>
            </a:r>
            <a:fld id="{97835863-E0E6-4DA3-88D1-80E1199FA183}" type="slidenum">
              <a:rPr lang="de-DE" altLang="de-DE"/>
              <a:pPr>
                <a:defRPr/>
              </a:pPr>
              <a:t>‹Nr.›</a:t>
            </a:fld>
            <a:r>
              <a:rPr lang="de-DE" altLang="de-DE" sz="160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92313" y="5334000"/>
            <a:ext cx="6096000" cy="6302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92313" y="681038"/>
            <a:ext cx="60960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171" indent="0">
              <a:buNone/>
              <a:defRPr sz="2800"/>
            </a:lvl2pPr>
            <a:lvl3pPr marL="914343" indent="0">
              <a:buNone/>
              <a:defRPr sz="2400"/>
            </a:lvl3pPr>
            <a:lvl4pPr marL="1371514" indent="0">
              <a:buNone/>
              <a:defRPr sz="2000"/>
            </a:lvl4pPr>
            <a:lvl5pPr marL="1828686" indent="0">
              <a:buNone/>
              <a:defRPr sz="2000"/>
            </a:lvl5pPr>
            <a:lvl6pPr marL="2285857" indent="0">
              <a:buNone/>
              <a:defRPr sz="2000"/>
            </a:lvl6pPr>
            <a:lvl7pPr marL="2743029" indent="0">
              <a:buNone/>
              <a:defRPr sz="2000"/>
            </a:lvl7pPr>
            <a:lvl8pPr marL="3200200" indent="0">
              <a:buNone/>
              <a:defRPr sz="2000"/>
            </a:lvl8pPr>
            <a:lvl9pPr marL="3657373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92313" y="5964238"/>
            <a:ext cx="6096000" cy="893762"/>
          </a:xfrm>
        </p:spPr>
        <p:txBody>
          <a:bodyPr/>
          <a:lstStyle>
            <a:lvl1pPr marL="0" indent="0">
              <a:buNone/>
              <a:defRPr sz="1400"/>
            </a:lvl1pPr>
            <a:lvl2pPr marL="457171" indent="0">
              <a:buNone/>
              <a:defRPr sz="1200"/>
            </a:lvl2pPr>
            <a:lvl3pPr marL="914343" indent="0">
              <a:buNone/>
              <a:defRPr sz="1000"/>
            </a:lvl3pPr>
            <a:lvl4pPr marL="1371514" indent="0">
              <a:buNone/>
              <a:defRPr sz="900"/>
            </a:lvl4pPr>
            <a:lvl5pPr marL="1828686" indent="0">
              <a:buNone/>
              <a:defRPr sz="900"/>
            </a:lvl5pPr>
            <a:lvl6pPr marL="2285857" indent="0">
              <a:buNone/>
              <a:defRPr sz="900"/>
            </a:lvl6pPr>
            <a:lvl7pPr marL="2743029" indent="0">
              <a:buNone/>
              <a:defRPr sz="900"/>
            </a:lvl7pPr>
            <a:lvl8pPr marL="3200200" indent="0">
              <a:buNone/>
              <a:defRPr sz="900"/>
            </a:lvl8pPr>
            <a:lvl9pPr marL="3657373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Kreis Warendorf - Der Landrat</a:t>
            </a:r>
            <a:endParaRPr lang="de-DE" altLang="de-DE" sz="1600" b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 Folie </a:t>
            </a:r>
            <a:fld id="{40B59446-7238-4CEB-BE5E-D30BDE5580E8}" type="slidenum">
              <a:rPr lang="de-DE" altLang="de-DE"/>
              <a:pPr>
                <a:defRPr/>
              </a:pPr>
              <a:t>‹Nr.›</a:t>
            </a:fld>
            <a:r>
              <a:rPr lang="de-DE" altLang="de-DE" sz="160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Kreis Warendorf - Der Landrat</a:t>
            </a:r>
            <a:endParaRPr lang="de-DE" altLang="de-DE" sz="1600" b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 Folie </a:t>
            </a:r>
            <a:fld id="{21A62A2A-C2D0-4F76-B13A-7270152778AF}" type="slidenum">
              <a:rPr lang="de-DE" altLang="de-DE"/>
              <a:pPr>
                <a:defRPr/>
              </a:pPr>
              <a:t>‹Nr.›</a:t>
            </a:fld>
            <a:r>
              <a:rPr lang="de-DE" altLang="de-DE" sz="160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664452" y="696915"/>
            <a:ext cx="2317750" cy="6018212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711200" y="696915"/>
            <a:ext cx="6800849" cy="6018212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Kreis Warendorf - Der Landrat</a:t>
            </a:r>
            <a:endParaRPr lang="de-DE" altLang="de-DE" sz="1600" b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 altLang="de-DE"/>
              <a:t> Folie </a:t>
            </a:r>
            <a:fld id="{E2B20AAB-9E25-48D3-8259-C2F53E30FDD7}" type="slidenum">
              <a:rPr lang="de-DE" altLang="de-DE"/>
              <a:pPr>
                <a:defRPr/>
              </a:pPr>
              <a:t>‹Nr.›</a:t>
            </a:fld>
            <a:r>
              <a:rPr lang="de-DE" altLang="de-DE" sz="160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11200" y="696915"/>
            <a:ext cx="9271000" cy="465137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1409702" y="2144714"/>
            <a:ext cx="4210050" cy="4570412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772150" y="2144714"/>
            <a:ext cx="4210050" cy="4570412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>
          <a:xfrm>
            <a:off x="7086599" y="7315200"/>
            <a:ext cx="1447800" cy="304800"/>
          </a:xfrm>
          <a:prstGeom prst="rect">
            <a:avLst/>
          </a:prstGeom>
        </p:spPr>
        <p:txBody>
          <a:bodyPr lIns="91434" tIns="45717" rIns="91434" bIns="45717"/>
          <a:lstStyle>
            <a:lvl1pPr>
              <a:defRPr/>
            </a:lvl1pPr>
          </a:lstStyle>
          <a:p>
            <a:fld id="{21250FEB-79E7-40F9-9681-73EF3634CB80}" type="datetime1">
              <a:rPr lang="de-DE" altLang="de-DE"/>
              <a:pPr/>
              <a:t>01.06.2016</a:t>
            </a:fld>
            <a:endParaRPr lang="de-DE" alt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>
          <a:xfrm>
            <a:off x="762002" y="7315200"/>
            <a:ext cx="6248400" cy="304800"/>
          </a:xfrm>
        </p:spPr>
        <p:txBody>
          <a:bodyPr/>
          <a:lstStyle>
            <a:lvl1pPr>
              <a:defRPr/>
            </a:lvl1pPr>
          </a:lstStyle>
          <a:p>
            <a:r>
              <a:rPr lang="de-DE" altLang="de-DE" dirty="0" smtClean="0"/>
              <a:t>Kreis Warendorf - Der Landrat - Runder Tisch 03.06.2009</a:t>
            </a:r>
            <a:endParaRPr lang="de-DE" altLang="de-DE" sz="1600" b="0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8610602" y="7315200"/>
            <a:ext cx="1550988" cy="304800"/>
          </a:xfrm>
        </p:spPr>
        <p:txBody>
          <a:bodyPr/>
          <a:lstStyle>
            <a:lvl1pPr>
              <a:defRPr/>
            </a:lvl1pPr>
          </a:lstStyle>
          <a:p>
            <a:r>
              <a:rPr lang="de-DE" altLang="de-DE"/>
              <a:t> Folie </a:t>
            </a:r>
            <a:fld id="{FE059691-A364-44D8-A5ED-AACAA7956AA7}" type="slidenum">
              <a:rPr lang="de-DE" altLang="de-DE"/>
              <a:pPr/>
              <a:t>‹Nr.›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58424947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508080" y="305154"/>
            <a:ext cx="9145429" cy="6501694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>
          <a:xfrm>
            <a:off x="508080" y="6939139"/>
            <a:ext cx="2371037" cy="529167"/>
          </a:xfrm>
          <a:prstGeom prst="rect">
            <a:avLst/>
          </a:prstGeom>
        </p:spPr>
        <p:txBody>
          <a:bodyPr lIns="101608" tIns="50804" rIns="101608" bIns="50804"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>
          <a:xfrm>
            <a:off x="3471876" y="6939139"/>
            <a:ext cx="3217836" cy="529167"/>
          </a:xfrm>
        </p:spPr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7282472" y="6939139"/>
            <a:ext cx="2371037" cy="529167"/>
          </a:xfrm>
        </p:spPr>
        <p:txBody>
          <a:bodyPr/>
          <a:lstStyle>
            <a:lvl1pPr>
              <a:defRPr/>
            </a:lvl1pPr>
          </a:lstStyle>
          <a:p>
            <a:fld id="{30F28BBF-E863-4B6B-AE0A-4232814F6F42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410403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9528" y="7326313"/>
            <a:ext cx="10152063" cy="29210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4" tIns="45717" rIns="91434" bIns="45717" anchor="ctr"/>
          <a:lstStyle>
            <a:lvl1pPr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de-DE" altLang="de-DE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11200" y="696915"/>
            <a:ext cx="92710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601" tIns="50802" rIns="101601" bIns="508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9700" y="2144714"/>
            <a:ext cx="8572500" cy="457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601" tIns="50802" rIns="101601" bIns="508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Klicken Sie, um die Formate des Vorlagentextes zu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</p:txBody>
      </p:sp>
      <p:sp>
        <p:nvSpPr>
          <p:cNvPr id="9319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62002" y="7315200"/>
            <a:ext cx="6248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1" tIns="50802" rIns="101601" bIns="50802" numCol="1" anchor="t" anchorCtr="0" compatLnSpc="1">
            <a:prstTxWarp prst="textNoShape">
              <a:avLst/>
            </a:prstTxWarp>
          </a:bodyPr>
          <a:lstStyle>
            <a:lvl1pPr algn="l" defTabSz="1015937">
              <a:defRPr sz="1200" b="1">
                <a:latin typeface="+mn-lt"/>
              </a:defRPr>
            </a:lvl1pPr>
          </a:lstStyle>
          <a:p>
            <a:pPr>
              <a:defRPr/>
            </a:pPr>
            <a:r>
              <a:rPr lang="de-DE" altLang="de-DE"/>
              <a:t>Kreis Warendorf - Der Landrat</a:t>
            </a:r>
            <a:endParaRPr lang="de-DE" altLang="de-DE" sz="1600" b="0"/>
          </a:p>
        </p:txBody>
      </p:sp>
      <p:sp>
        <p:nvSpPr>
          <p:cNvPr id="9319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2" y="7315200"/>
            <a:ext cx="15509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1601" tIns="50802" rIns="101601" bIns="50802" numCol="1" anchor="t" anchorCtr="0" compatLnSpc="1">
            <a:prstTxWarp prst="textNoShape">
              <a:avLst/>
            </a:prstTxWarp>
          </a:bodyPr>
          <a:lstStyle>
            <a:lvl1pPr algn="r" defTabSz="1015937"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de-DE" altLang="de-DE"/>
              <a:t> Folie </a:t>
            </a:r>
            <a:fld id="{A8E5AD1A-EF52-4F66-87A2-6963911388F3}" type="slidenum">
              <a:rPr lang="de-DE" altLang="de-DE"/>
              <a:pPr>
                <a:defRPr/>
              </a:pPr>
              <a:t>‹Nr.›</a:t>
            </a:fld>
            <a:r>
              <a:rPr lang="de-DE" altLang="de-DE" sz="160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109304" y="3450926"/>
            <a:ext cx="205259" cy="718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1601" tIns="50802" rIns="101601" bIns="50802" anchor="ctr">
            <a:spAutoFit/>
          </a:bodyPr>
          <a:lstStyle>
            <a:lvl1pPr algn="l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08000" algn="l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016000" algn="l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24000" algn="l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32000" algn="l" defTabSz="10160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892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464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036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60800" defTabSz="1016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endParaRPr lang="de-DE" altLang="de-DE" sz="400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8" r:id="rId12"/>
    <p:sldLayoutId id="2147483716" r:id="rId13"/>
  </p:sldLayoutIdLst>
  <p:transition>
    <p:zoom/>
  </p:transition>
  <p:timing>
    <p:tnLst>
      <p:par>
        <p:cTn id="1" dur="indefinite" restart="never" nodeType="tmRoot"/>
      </p:par>
    </p:tnLst>
  </p:timing>
  <p:hf hdr="0" dt="0"/>
  <p:txStyles>
    <p:titleStyle>
      <a:lvl1pPr algn="l" defTabSz="1015937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+mj-lt"/>
          <a:ea typeface="+mj-ea"/>
          <a:cs typeface="+mj-cs"/>
        </a:defRPr>
      </a:lvl1pPr>
      <a:lvl2pPr algn="l" defTabSz="1015937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2pPr>
      <a:lvl3pPr algn="l" defTabSz="1015937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3pPr>
      <a:lvl4pPr algn="l" defTabSz="1015937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4pPr>
      <a:lvl5pPr algn="l" defTabSz="1015937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5pPr>
      <a:lvl6pPr marL="457171" algn="l" defTabSz="1015937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6pPr>
      <a:lvl7pPr marL="914343" algn="l" defTabSz="1015937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7pPr>
      <a:lvl8pPr marL="1371514" algn="l" defTabSz="1015937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8pPr>
      <a:lvl9pPr marL="1828686" algn="l" defTabSz="1015937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Arial" charset="0"/>
        </a:defRPr>
      </a:lvl9pPr>
    </p:titleStyle>
    <p:bodyStyle>
      <a:lvl1pPr marL="285732" indent="-285732" algn="l" defTabSz="1015937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93701" indent="-317480" algn="l" defTabSz="1015937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</a:defRPr>
      </a:lvl2pPr>
      <a:lvl3pPr marL="1238172" indent="-253985" algn="l" defTabSz="1015937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</a:defRPr>
      </a:lvl3pPr>
      <a:lvl4pPr marL="1682646" indent="-253985" algn="l" defTabSz="1015937" rtl="0" eaLnBrk="0" fontAlgn="base" hangingPunct="0">
        <a:spcBef>
          <a:spcPct val="20000"/>
        </a:spcBef>
        <a:spcAft>
          <a:spcPct val="0"/>
        </a:spcAft>
        <a:buClr>
          <a:srgbClr val="E0141E"/>
        </a:buClr>
        <a:buSzPct val="200000"/>
        <a:buChar char="•"/>
        <a:defRPr sz="2000">
          <a:solidFill>
            <a:schemeClr val="tx1"/>
          </a:solidFill>
          <a:latin typeface="+mn-lt"/>
        </a:defRPr>
      </a:lvl4pPr>
      <a:lvl5pPr marL="2158866" indent="-253985" algn="l" defTabSz="1015937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616037" indent="-253985" algn="l" defTabSz="1015937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073209" indent="-253985" algn="l" defTabSz="1015937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530380" indent="-253985" algn="l" defTabSz="1015937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3987552" indent="-253985" algn="l" defTabSz="1015937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3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1" algn="l" defTabSz="9143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3" algn="l" defTabSz="9143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4" algn="l" defTabSz="9143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6" algn="l" defTabSz="9143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57" algn="l" defTabSz="9143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29" algn="l" defTabSz="9143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0" algn="l" defTabSz="9143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73" algn="l" defTabSz="91434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tm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m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tmp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tmp"/><Relationship Id="rId2" Type="http://schemas.openxmlformats.org/officeDocument/2006/relationships/image" Target="../media/image44.tmp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tmp"/><Relationship Id="rId2" Type="http://schemas.openxmlformats.org/officeDocument/2006/relationships/image" Target="../media/image48.tmp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tmp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tmp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tmp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2225825"/>
            <a:ext cx="8839200" cy="2448272"/>
          </a:xfrm>
        </p:spPr>
        <p:txBody>
          <a:bodyPr/>
          <a:lstStyle/>
          <a:p>
            <a:r>
              <a:rPr lang="de-DE" altLang="de-DE" sz="3600" dirty="0" smtClean="0"/>
              <a:t>Stand der Umsetzung </a:t>
            </a:r>
            <a:r>
              <a:rPr lang="de-DE" altLang="de-DE" sz="3600" dirty="0"/>
              <a:t>der WRRL </a:t>
            </a:r>
            <a:r>
              <a:rPr lang="de-DE" altLang="de-DE" sz="3600" dirty="0" smtClean="0"/>
              <a:t>an Oberflächengewässern im Kreis Warendorf</a:t>
            </a:r>
            <a:endParaRPr lang="de-DE" altLang="de-DE" sz="3600" dirty="0"/>
          </a:p>
        </p:txBody>
      </p:sp>
      <p:sp>
        <p:nvSpPr>
          <p:cNvPr id="307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328268" y="5970242"/>
            <a:ext cx="3456383" cy="1368152"/>
          </a:xfrm>
          <a:extLst>
            <a:ext uri="{909E8E84-426E-40DD-AFC4-6F175D3DCCD1}">
              <a14:hiddenFill xmlns:a14="http://schemas.microsoft.com/office/drawing/2010/main">
                <a:solidFill>
                  <a:srgbClr val="C20A0A"/>
                </a:solidFill>
              </a14:hiddenFill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b="1" dirty="0" smtClean="0">
                <a:latin typeface="+mj-lt"/>
              </a:rPr>
              <a:t>Ausschuss für Wirtschaft, Umwelt und Planung</a:t>
            </a:r>
          </a:p>
          <a:p>
            <a:pPr>
              <a:defRPr/>
            </a:pPr>
            <a:r>
              <a:rPr lang="de-DE" altLang="de-DE" sz="1100" b="1" dirty="0" smtClean="0">
                <a:latin typeface="+mj-lt"/>
              </a:rPr>
              <a:t>03.06.2016</a:t>
            </a:r>
            <a:endParaRPr lang="de-DE" altLang="de-DE" sz="1100" b="1" dirty="0">
              <a:latin typeface="+mj-lt"/>
            </a:endParaRPr>
          </a:p>
          <a:p>
            <a:pPr>
              <a:defRPr/>
            </a:pPr>
            <a:endParaRPr lang="de-DE" altLang="de-DE" sz="1100" b="1" dirty="0">
              <a:latin typeface="+mj-lt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/>
              <a:t>Gliederung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88306" y="1577752"/>
            <a:ext cx="8572500" cy="5209381"/>
          </a:xfrm>
        </p:spPr>
        <p:txBody>
          <a:bodyPr/>
          <a:lstStyle/>
          <a:p>
            <a:pPr algn="just">
              <a:spcAft>
                <a:spcPts val="0"/>
              </a:spcAft>
            </a:pPr>
            <a:r>
              <a:rPr lang="de-DE" sz="2800" b="1" dirty="0" smtClean="0">
                <a:ea typeface="Times New Roman"/>
              </a:rPr>
              <a:t>Einführung </a:t>
            </a:r>
            <a:r>
              <a:rPr lang="de-DE" sz="2800" b="1" dirty="0">
                <a:ea typeface="Times New Roman"/>
              </a:rPr>
              <a:t>(WRRL, </a:t>
            </a:r>
            <a:r>
              <a:rPr lang="de-DE" sz="2800" b="1" dirty="0" smtClean="0">
                <a:ea typeface="Times New Roman"/>
              </a:rPr>
              <a:t>Ziele und </a:t>
            </a:r>
            <a:r>
              <a:rPr lang="de-DE" sz="2800" b="1" dirty="0">
                <a:ea typeface="Times New Roman"/>
              </a:rPr>
              <a:t>Umsetzung</a:t>
            </a:r>
            <a:r>
              <a:rPr lang="de-DE" sz="2800" b="1" dirty="0" smtClean="0">
                <a:ea typeface="Times New Roman"/>
              </a:rPr>
              <a:t>)</a:t>
            </a:r>
          </a:p>
          <a:p>
            <a:pPr algn="just">
              <a:spcAft>
                <a:spcPts val="0"/>
              </a:spcAft>
            </a:pPr>
            <a:endParaRPr lang="de-DE" sz="2800" dirty="0">
              <a:ea typeface="Times New Roman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2800" b="1" dirty="0" smtClean="0">
                <a:ea typeface="Times New Roman"/>
              </a:rPr>
              <a:t>Beispiele für Maßnahmen des Programms „Lebendige Gewässer“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de-DE" sz="2800" b="1" dirty="0" smtClean="0"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de-DE" sz="2800" b="1" dirty="0" smtClean="0">
                <a:ea typeface="Times New Roman"/>
              </a:rPr>
              <a:t>Gewässerunterhaltung</a:t>
            </a:r>
          </a:p>
          <a:p>
            <a:pPr algn="just">
              <a:spcAft>
                <a:spcPts val="0"/>
              </a:spcAft>
            </a:pPr>
            <a:endParaRPr lang="de-DE" sz="2800" b="1" dirty="0" smtClean="0"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de-DE" sz="2800" b="1" dirty="0" smtClean="0">
                <a:ea typeface="Times New Roman"/>
              </a:rPr>
              <a:t>Maßnahmenprogramm Abwasser</a:t>
            </a:r>
            <a:endParaRPr lang="de-DE" sz="2800" dirty="0">
              <a:ea typeface="Times New Roman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  <a:p>
            <a:pPr>
              <a:defRPr/>
            </a:pPr>
            <a:endParaRPr lang="de-DE" altLang="de-DE" sz="1600" b="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/>
              <a:t> Folie </a:t>
            </a:r>
            <a:fld id="{D6CC2193-7E4A-431F-A7AA-726A677CB3D7}" type="slidenum">
              <a:rPr lang="de-DE" altLang="de-DE"/>
              <a:pPr>
                <a:defRPr/>
              </a:pPr>
              <a:t>2</a:t>
            </a:fld>
            <a:r>
              <a:rPr lang="de-DE" altLang="de-DE" sz="160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3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  <a:p>
            <a:pPr>
              <a:defRPr/>
            </a:pPr>
            <a:endParaRPr lang="de-DE" altLang="de-DE" sz="1600" b="0" dirty="0"/>
          </a:p>
        </p:txBody>
      </p:sp>
      <p:sp>
        <p:nvSpPr>
          <p:cNvPr id="6" name="Rechteck 5"/>
          <p:cNvSpPr/>
          <p:nvPr/>
        </p:nvSpPr>
        <p:spPr>
          <a:xfrm>
            <a:off x="0" y="3209836"/>
            <a:ext cx="10161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de-DE" sz="2800" b="1" dirty="0">
                <a:latin typeface="+mn-lt"/>
                <a:ea typeface="Times New Roman"/>
              </a:rPr>
              <a:t>Einführung (WRRL, Ziele und Umsetzung)</a:t>
            </a:r>
          </a:p>
        </p:txBody>
      </p:sp>
    </p:spTree>
    <p:extLst>
      <p:ext uri="{BB962C8B-B14F-4D97-AF65-F5344CB8AC3E}">
        <p14:creationId xmlns:p14="http://schemas.microsoft.com/office/powerpoint/2010/main" val="4140792712"/>
      </p:ext>
    </p:extLst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976338" y="1649760"/>
            <a:ext cx="8161025" cy="407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1598" tIns="50801" rIns="101598" bIns="50801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Richtlinie 2000/60/EG des europäischen Parlamentes</a:t>
            </a: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976338" y="3377951"/>
            <a:ext cx="8496944" cy="718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1598" tIns="50801" rIns="101598" bIns="50801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Ziel: bis </a:t>
            </a:r>
            <a:r>
              <a:rPr lang="de-DE" altLang="de-DE" sz="2000" dirty="0" smtClean="0">
                <a:solidFill>
                  <a:srgbClr val="000000"/>
                </a:solidFill>
                <a:latin typeface="+mn-lt"/>
              </a:rPr>
              <a:t>2015/2021 max</a:t>
            </a: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. 2027) europaweit guter ökologischer Zustand (bzw. Potenzial) der Oberflächengewässer </a:t>
            </a:r>
            <a:r>
              <a:rPr lang="de-DE" altLang="de-DE" sz="2000" i="1" dirty="0">
                <a:solidFill>
                  <a:srgbClr val="000000"/>
                </a:solidFill>
                <a:latin typeface="+mn-lt"/>
              </a:rPr>
              <a:t>und des Grundwassers</a:t>
            </a:r>
          </a:p>
        </p:txBody>
      </p: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976338" y="4314056"/>
            <a:ext cx="8496944" cy="712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1598" tIns="50801" rIns="101598" bIns="50801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EU-Mitglieder verwenden einheitliche Verfahren für die Bewertung der ökologischen und chemischen</a:t>
            </a:r>
            <a:r>
              <a:rPr lang="de-DE" altLang="de-DE" sz="2000" dirty="0">
                <a:solidFill>
                  <a:srgbClr val="000000"/>
                </a:solidFill>
              </a:rPr>
              <a:t> </a:t>
            </a:r>
            <a:r>
              <a:rPr lang="de-DE" altLang="de-DE" sz="2000" dirty="0" smtClean="0">
                <a:solidFill>
                  <a:srgbClr val="000000"/>
                </a:solidFill>
                <a:latin typeface="+mn-lt"/>
              </a:rPr>
              <a:t>Qualität </a:t>
            </a:r>
            <a:endParaRPr lang="de-DE" altLang="de-DE" sz="2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0" y="635122"/>
            <a:ext cx="10161588" cy="533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1598" tIns="50801" rIns="101598" bIns="50801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de-DE" altLang="de-DE" sz="2800" b="1" dirty="0" smtClean="0">
                <a:solidFill>
                  <a:srgbClr val="000000"/>
                </a:solidFill>
                <a:latin typeface="+mn-lt"/>
              </a:rPr>
              <a:t>Was </a:t>
            </a:r>
            <a:r>
              <a:rPr lang="de-DE" altLang="de-DE" sz="2800" b="1" dirty="0">
                <a:solidFill>
                  <a:srgbClr val="000000"/>
                </a:solidFill>
                <a:latin typeface="+mn-lt"/>
              </a:rPr>
              <a:t>ist die Wasserrahmenrichtlinie?</a:t>
            </a:r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976338" y="2414764"/>
            <a:ext cx="8496944" cy="712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1598" tIns="50801" rIns="101598" bIns="50801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Umsetzung in nationales Recht u. a. durch das </a:t>
            </a:r>
            <a:r>
              <a:rPr lang="de-DE" altLang="de-DE" sz="2000" dirty="0" smtClean="0">
                <a:solidFill>
                  <a:srgbClr val="000000"/>
                </a:solidFill>
                <a:latin typeface="+mn-lt"/>
              </a:rPr>
              <a:t>(</a:t>
            </a: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Wasserhaushaltsgesetz - WHG)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976337" y="5205239"/>
            <a:ext cx="8424937" cy="712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1598" tIns="50801" rIns="101598" bIns="50801"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Orientierung erfolgt länderübergreifend in </a:t>
            </a:r>
            <a:r>
              <a:rPr lang="de-DE" altLang="de-DE" sz="2000" dirty="0" err="1">
                <a:solidFill>
                  <a:srgbClr val="000000"/>
                </a:solidFill>
                <a:latin typeface="+mn-lt"/>
              </a:rPr>
              <a:t>Flussgebietseinheiten</a:t>
            </a: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, nicht an administrativen oder politischen Grenzen</a:t>
            </a:r>
          </a:p>
        </p:txBody>
      </p:sp>
      <p:sp>
        <p:nvSpPr>
          <p:cNvPr id="1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  <a:p>
            <a:pPr>
              <a:defRPr/>
            </a:pPr>
            <a:endParaRPr lang="de-DE" altLang="de-DE" sz="1600" b="0" dirty="0"/>
          </a:p>
        </p:txBody>
      </p:sp>
    </p:spTree>
    <p:extLst>
      <p:ext uri="{BB962C8B-B14F-4D97-AF65-F5344CB8AC3E}">
        <p14:creationId xmlns:p14="http://schemas.microsoft.com/office/powerpoint/2010/main" val="2189113711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1" grpId="0"/>
      <p:bldP spid="4111" grpId="1"/>
      <p:bldP spid="4112" grpId="0"/>
      <p:bldP spid="4112" grpId="1"/>
      <p:bldP spid="4113" grpId="0"/>
      <p:bldP spid="4113" grpId="1"/>
      <p:bldP spid="4106" grpId="0"/>
      <p:bldP spid="4115" grpId="0"/>
      <p:bldP spid="4115" grpId="1"/>
      <p:bldP spid="41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841509" y="1577752"/>
            <a:ext cx="8961956" cy="718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1605" tIns="50803" rIns="101605" bIns="50803">
            <a:spAutoFit/>
          </a:bodyPr>
          <a:lstStyle/>
          <a:p>
            <a:pPr algn="just" eaLnBrk="1" hangingPunct="1">
              <a:spcBef>
                <a:spcPct val="50000"/>
              </a:spcBef>
            </a:pP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Die meisten </a:t>
            </a:r>
            <a:r>
              <a:rPr lang="de-DE" altLang="de-DE" sz="2000" dirty="0" smtClean="0">
                <a:solidFill>
                  <a:srgbClr val="000000"/>
                </a:solidFill>
                <a:latin typeface="+mn-lt"/>
              </a:rPr>
              <a:t>Oberflächengewässer </a:t>
            </a: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befinden sich in einem naturfernen Zustand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848103" y="3621072"/>
            <a:ext cx="8955362" cy="718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1605" tIns="50803" rIns="101605" bIns="50803">
            <a:spAutoFit/>
          </a:bodyPr>
          <a:lstStyle/>
          <a:p>
            <a:pPr algn="just" eaLnBrk="1" hangingPunct="1">
              <a:spcBef>
                <a:spcPct val="50000"/>
              </a:spcBef>
            </a:pP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Artenzusammensetzung beim Makrozoobenthos </a:t>
            </a:r>
            <a:r>
              <a:rPr lang="de-DE" altLang="de-DE" sz="2000" dirty="0" smtClean="0">
                <a:solidFill>
                  <a:srgbClr val="000000"/>
                </a:solidFill>
                <a:latin typeface="+mn-lt"/>
              </a:rPr>
              <a:t>(Kleinstlebewesen) weist </a:t>
            </a: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erhebliche Defizite auf - Biodiversitätsverlust schreitet allgemein voran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837980" y="4697238"/>
            <a:ext cx="8965485" cy="712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1605" tIns="50803" rIns="101605" bIns="50803">
            <a:spAutoFit/>
          </a:bodyPr>
          <a:lstStyle/>
          <a:p>
            <a:pPr algn="just" eaLnBrk="1" hangingPunct="1">
              <a:spcBef>
                <a:spcPct val="50000"/>
              </a:spcBef>
            </a:pP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Der Ökologische Gesamtzustand unserer Flüsse und Bäche ist unbefriedigend oder schlecht - Es gibt nur wenige Ausnahmen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837980" y="5682208"/>
            <a:ext cx="8965485" cy="1487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1605" tIns="50803" rIns="101605" bIns="50803">
            <a:spAutoFit/>
          </a:bodyPr>
          <a:lstStyle/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de-DE" altLang="de-DE" sz="2000" u="sng" dirty="0">
                <a:solidFill>
                  <a:srgbClr val="000000"/>
                </a:solidFill>
                <a:latin typeface="+mn-lt"/>
              </a:rPr>
              <a:t>Gründe dafür sind u. a.:</a:t>
            </a:r>
          </a:p>
          <a:p>
            <a:pPr algn="l" eaLnBrk="1" hangingPunct="1">
              <a:spcBef>
                <a:spcPts val="0"/>
              </a:spcBef>
            </a:pPr>
            <a:r>
              <a:rPr lang="de-DE" altLang="de-DE" sz="2000" dirty="0" smtClean="0">
                <a:solidFill>
                  <a:srgbClr val="000000"/>
                </a:solidFill>
                <a:latin typeface="+mn-lt"/>
              </a:rPr>
              <a:t>Gewässerbegradigungen bzw. –</a:t>
            </a:r>
            <a:r>
              <a:rPr lang="de-DE" altLang="de-DE" sz="2000" dirty="0" err="1" smtClean="0">
                <a:solidFill>
                  <a:srgbClr val="000000"/>
                </a:solidFill>
                <a:latin typeface="+mn-lt"/>
              </a:rPr>
              <a:t>ausbau</a:t>
            </a:r>
            <a:endParaRPr lang="de-DE" altLang="de-DE" sz="2000" dirty="0" smtClean="0">
              <a:solidFill>
                <a:srgbClr val="000000"/>
              </a:solidFill>
              <a:latin typeface="+mn-lt"/>
            </a:endParaRPr>
          </a:p>
          <a:p>
            <a:pPr algn="l" eaLnBrk="1" hangingPunct="1">
              <a:spcBef>
                <a:spcPts val="0"/>
              </a:spcBef>
            </a:pPr>
            <a:r>
              <a:rPr lang="de-DE" altLang="de-DE" sz="2000" dirty="0" smtClean="0">
                <a:solidFill>
                  <a:srgbClr val="000000"/>
                </a:solidFill>
                <a:latin typeface="+mn-lt"/>
              </a:rPr>
              <a:t>Querbauwerke und Staustufen</a:t>
            </a:r>
          </a:p>
          <a:p>
            <a:pPr algn="l" eaLnBrk="1" hangingPunct="1">
              <a:spcBef>
                <a:spcPts val="0"/>
              </a:spcBef>
            </a:pPr>
            <a:r>
              <a:rPr lang="de-DE" altLang="de-DE" sz="2000" dirty="0" smtClean="0">
                <a:solidFill>
                  <a:srgbClr val="000000"/>
                </a:solidFill>
                <a:latin typeface="+mn-lt"/>
              </a:rPr>
              <a:t>Stoffeinträge</a:t>
            </a:r>
            <a:endParaRPr lang="de-DE" altLang="de-DE" sz="20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0" y="587074"/>
            <a:ext cx="10161587" cy="518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1605" tIns="50803" rIns="101605" bIns="50803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de-DE" altLang="de-DE" sz="2700" dirty="0" smtClean="0">
                <a:solidFill>
                  <a:srgbClr val="000000"/>
                </a:solidFill>
                <a:latin typeface="+mn-lt"/>
              </a:rPr>
              <a:t>Die </a:t>
            </a:r>
            <a:r>
              <a:rPr lang="de-DE" altLang="de-DE" sz="2700" dirty="0">
                <a:solidFill>
                  <a:srgbClr val="000000"/>
                </a:solidFill>
                <a:latin typeface="+mn-lt"/>
              </a:rPr>
              <a:t>aktuelle Situation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848103" y="2585864"/>
            <a:ext cx="8955362" cy="718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1605" tIns="50803" rIns="101605" bIns="50803">
            <a:spAutoFit/>
          </a:bodyPr>
          <a:lstStyle/>
          <a:p>
            <a:pPr algn="just" eaLnBrk="1" hangingPunct="1">
              <a:spcBef>
                <a:spcPct val="50000"/>
              </a:spcBef>
            </a:pP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Artenzusammensetzung, Anzahl und Altersstruktur bei den heimischen Fischen </a:t>
            </a:r>
            <a:r>
              <a:rPr lang="de-DE" altLang="de-DE" sz="2000" dirty="0" smtClean="0">
                <a:solidFill>
                  <a:srgbClr val="000000"/>
                </a:solidFill>
                <a:latin typeface="+mn-lt"/>
              </a:rPr>
              <a:t>ist </a:t>
            </a:r>
            <a:r>
              <a:rPr lang="de-DE" altLang="de-DE" sz="2000" dirty="0">
                <a:solidFill>
                  <a:srgbClr val="000000"/>
                </a:solidFill>
                <a:latin typeface="+mn-lt"/>
              </a:rPr>
              <a:t>unzureichend, bei Wanderfischen sogar sehr schlecht</a:t>
            </a:r>
          </a:p>
        </p:txBody>
      </p:sp>
      <p:sp>
        <p:nvSpPr>
          <p:cNvPr id="13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  <a:p>
            <a:pPr>
              <a:defRPr/>
            </a:pPr>
            <a:endParaRPr lang="de-DE" altLang="de-DE" sz="1600" b="0" dirty="0"/>
          </a:p>
        </p:txBody>
      </p:sp>
    </p:spTree>
    <p:extLst>
      <p:ext uri="{BB962C8B-B14F-4D97-AF65-F5344CB8AC3E}">
        <p14:creationId xmlns:p14="http://schemas.microsoft.com/office/powerpoint/2010/main" val="3885848582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8" grpId="1"/>
      <p:bldP spid="16389" grpId="0"/>
      <p:bldP spid="16389" grpId="1"/>
      <p:bldP spid="16390" grpId="0"/>
      <p:bldP spid="16390" grpId="1"/>
      <p:bldP spid="16391" grpId="0"/>
      <p:bldP spid="16392" grpId="0"/>
      <p:bldP spid="16393" grpId="0"/>
      <p:bldP spid="1639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7078" y="425624"/>
            <a:ext cx="10161588" cy="719410"/>
          </a:xfrm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de-DE" sz="28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Drei Bausteine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48" y="1433736"/>
            <a:ext cx="4814888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" name="Gruppieren 3"/>
          <p:cNvGrpSpPr/>
          <p:nvPr/>
        </p:nvGrpSpPr>
        <p:grpSpPr>
          <a:xfrm>
            <a:off x="609948" y="1721768"/>
            <a:ext cx="9140192" cy="5115322"/>
            <a:chOff x="609948" y="1721768"/>
            <a:chExt cx="9140192" cy="5115322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948" y="3233936"/>
              <a:ext cx="4792662" cy="16700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298" y="5178152"/>
              <a:ext cx="4786312" cy="16589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feld 4"/>
            <p:cNvSpPr txBox="1"/>
            <p:nvPr/>
          </p:nvSpPr>
          <p:spPr>
            <a:xfrm>
              <a:off x="5751700" y="1721768"/>
              <a:ext cx="36724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2400" dirty="0" smtClean="0">
                  <a:latin typeface="+mn-lt"/>
                </a:rPr>
                <a:t>Programm</a:t>
              </a:r>
            </a:p>
            <a:p>
              <a:r>
                <a:rPr lang="de-DE" sz="2400" dirty="0" smtClean="0">
                  <a:latin typeface="+mn-lt"/>
                </a:rPr>
                <a:t>Lebendige Gewässer</a:t>
              </a:r>
              <a:endParaRPr lang="de-DE" sz="2400" dirty="0">
                <a:latin typeface="+mn-lt"/>
              </a:endParaRPr>
            </a:p>
          </p:txBody>
        </p:sp>
        <p:sp>
          <p:nvSpPr>
            <p:cNvPr id="6" name="Textfeld 5"/>
            <p:cNvSpPr txBox="1"/>
            <p:nvPr/>
          </p:nvSpPr>
          <p:spPr>
            <a:xfrm>
              <a:off x="5789700" y="3810000"/>
              <a:ext cx="39604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2400" dirty="0" smtClean="0">
                  <a:latin typeface="+mn-lt"/>
                </a:rPr>
                <a:t>Maßnahmenprogramm</a:t>
              </a:r>
            </a:p>
            <a:p>
              <a:r>
                <a:rPr lang="de-DE" sz="2400" dirty="0" smtClean="0">
                  <a:latin typeface="+mn-lt"/>
                </a:rPr>
                <a:t>Landwirtschaft</a:t>
              </a:r>
              <a:endParaRPr lang="de-DE" sz="2400" dirty="0">
                <a:latin typeface="+mn-lt"/>
              </a:endParaRPr>
            </a:p>
          </p:txBody>
        </p:sp>
        <p:sp>
          <p:nvSpPr>
            <p:cNvPr id="8" name="Textfeld 7"/>
            <p:cNvSpPr txBox="1"/>
            <p:nvPr/>
          </p:nvSpPr>
          <p:spPr>
            <a:xfrm>
              <a:off x="5676345" y="5754215"/>
              <a:ext cx="381642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2400" dirty="0" smtClean="0">
                  <a:latin typeface="+mn-lt"/>
                </a:rPr>
                <a:t>Maßnahmenprogramm Abwasser</a:t>
              </a:r>
              <a:endParaRPr lang="de-DE" sz="2400" dirty="0">
                <a:latin typeface="+mn-lt"/>
              </a:endParaRPr>
            </a:p>
          </p:txBody>
        </p:sp>
      </p:grpSp>
      <p:sp>
        <p:nvSpPr>
          <p:cNvPr id="1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  <a:p>
            <a:pPr>
              <a:defRPr/>
            </a:pPr>
            <a:endParaRPr lang="de-DE" altLang="de-DE" sz="1600" b="0" dirty="0"/>
          </a:p>
        </p:txBody>
      </p:sp>
    </p:spTree>
    <p:extLst>
      <p:ext uri="{BB962C8B-B14F-4D97-AF65-F5344CB8AC3E}">
        <p14:creationId xmlns:p14="http://schemas.microsoft.com/office/powerpoint/2010/main" val="87044695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0" y="425624"/>
            <a:ext cx="10161588" cy="465137"/>
          </a:xfrm>
        </p:spPr>
        <p:txBody>
          <a:bodyPr/>
          <a:lstStyle/>
          <a:p>
            <a:pPr algn="ctr"/>
            <a:r>
              <a:rPr lang="de-DE" sz="2800" dirty="0"/>
              <a:t>Strahlwirkungs- und Trittsteinkonzept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22A0D558-0B1A-456C-AB8C-BE3F5F2A228A}" type="slidenum">
              <a:rPr lang="de-DE" altLang="de-DE" smtClean="0"/>
              <a:pPr>
                <a:defRPr/>
              </a:pPr>
              <a:t>7</a:t>
            </a:fld>
            <a:r>
              <a:rPr lang="de-DE" altLang="de-DE" sz="160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11" name="Textfeld 10"/>
          <p:cNvSpPr txBox="1"/>
          <p:nvPr/>
        </p:nvSpPr>
        <p:spPr>
          <a:xfrm>
            <a:off x="574771" y="1217712"/>
            <a:ext cx="90730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000" dirty="0" smtClean="0">
                <a:latin typeface="+mn-lt"/>
              </a:rPr>
              <a:t>Das Prinzip:</a:t>
            </a:r>
          </a:p>
          <a:p>
            <a:pPr algn="just"/>
            <a:r>
              <a:rPr lang="de-DE" sz="2000" dirty="0" smtClean="0">
                <a:latin typeface="+mn-lt"/>
              </a:rPr>
              <a:t>Naturnahe Fließgewässerabschnitte üben eine positive Wirkung auf benachbarte strukturell beeinträchtigte Gewässerstrecken aus.</a:t>
            </a:r>
            <a:endParaRPr lang="de-DE" sz="2000" dirty="0">
              <a:latin typeface="+mn-lt"/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664939" y="2610258"/>
            <a:ext cx="58174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000" dirty="0" smtClean="0">
                <a:latin typeface="+mn-lt"/>
              </a:rPr>
              <a:t>Als Funktionselemente dienen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b="1" dirty="0" smtClean="0">
                <a:latin typeface="+mn-lt"/>
              </a:rPr>
              <a:t>Strahlursprünge,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b="1" dirty="0" smtClean="0">
                <a:latin typeface="+mn-lt"/>
              </a:rPr>
              <a:t>Strahlwege,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b="1" dirty="0" smtClean="0">
                <a:latin typeface="+mn-lt"/>
              </a:rPr>
              <a:t>Trittsteine</a:t>
            </a:r>
            <a:endParaRPr lang="de-DE" sz="2000" b="1" dirty="0">
              <a:latin typeface="+mn-lt"/>
            </a:endParaRPr>
          </a:p>
        </p:txBody>
      </p:sp>
      <p:pic>
        <p:nvPicPr>
          <p:cNvPr id="13" name="Grafik 12" descr="Bildschirmausschnit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71" y="4314056"/>
            <a:ext cx="8959821" cy="2376264"/>
          </a:xfrm>
          <a:prstGeom prst="rect">
            <a:avLst/>
          </a:prstGeom>
        </p:spPr>
      </p:pic>
      <p:pic>
        <p:nvPicPr>
          <p:cNvPr id="3" name="Grafik 2" descr="Bildschirmausschnit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0527">
            <a:off x="7521851" y="2187964"/>
            <a:ext cx="1550807" cy="2168028"/>
          </a:xfrm>
          <a:prstGeom prst="rect">
            <a:avLst/>
          </a:prstGeom>
        </p:spPr>
      </p:pic>
      <p:pic>
        <p:nvPicPr>
          <p:cNvPr id="14" name="Grafik 13" descr="Bildschirmausschnit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4674">
            <a:off x="4748865" y="2283689"/>
            <a:ext cx="1459815" cy="208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07419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83" name="Rectangle 11"/>
          <p:cNvSpPr>
            <a:spLocks noChangeArrowheads="1"/>
          </p:cNvSpPr>
          <p:nvPr/>
        </p:nvSpPr>
        <p:spPr bwMode="auto">
          <a:xfrm>
            <a:off x="7481823" y="289278"/>
            <a:ext cx="2480415" cy="71966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1608" tIns="50804" rIns="101608" bIns="50804" anchor="ctr"/>
          <a:lstStyle/>
          <a:p>
            <a:endParaRPr lang="de-DE"/>
          </a:p>
        </p:txBody>
      </p:sp>
      <p:pic>
        <p:nvPicPr>
          <p:cNvPr id="54284" name="Picture 1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26"/>
          <a:stretch/>
        </p:blipFill>
        <p:spPr bwMode="auto">
          <a:xfrm>
            <a:off x="119964" y="1936955"/>
            <a:ext cx="9842275" cy="4307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el 6"/>
          <p:cNvSpPr txBox="1">
            <a:spLocks/>
          </p:cNvSpPr>
          <p:nvPr/>
        </p:nvSpPr>
        <p:spPr>
          <a:xfrm>
            <a:off x="0" y="425624"/>
            <a:ext cx="10161588" cy="465137"/>
          </a:xfrm>
          <a:prstGeom prst="rect">
            <a:avLst/>
          </a:prstGeom>
        </p:spPr>
        <p:txBody>
          <a:bodyPr/>
          <a:lstStyle>
            <a:lvl1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2pPr>
            <a:lvl3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3pPr>
            <a:lvl4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4pPr>
            <a:lvl5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5pPr>
            <a:lvl6pPr marL="457171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6pPr>
            <a:lvl7pPr marL="914343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7pPr>
            <a:lvl8pPr marL="1371514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8pPr>
            <a:lvl9pPr marL="1828686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sz="2800" kern="0" dirty="0" smtClean="0"/>
              <a:t>Strahlwirkungs- und Trittsteinkonzept</a:t>
            </a:r>
            <a:endParaRPr lang="de-DE" sz="2800" kern="0" dirty="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</p:spTree>
    <p:extLst>
      <p:ext uri="{BB962C8B-B14F-4D97-AF65-F5344CB8AC3E}">
        <p14:creationId xmlns:p14="http://schemas.microsoft.com/office/powerpoint/2010/main" val="3307670546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Foliennummernplatzhalter 5"/>
          <p:cNvSpPr>
            <a:spLocks noGrp="1"/>
          </p:cNvSpPr>
          <p:nvPr>
            <p:ph type="sldNum" sz="quarter" idx="4294967295"/>
          </p:nvPr>
        </p:nvSpPr>
        <p:spPr>
          <a:xfrm>
            <a:off x="8610602" y="7315200"/>
            <a:ext cx="1550988" cy="30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>
                <a:solidFill>
                  <a:schemeClr val="tx1"/>
                </a:solidFill>
                <a:latin typeface="Arial" charset="0"/>
              </a:defRPr>
            </a:lvl1pPr>
            <a:lvl2pPr marL="742904" indent="-285732">
              <a:defRPr sz="3600">
                <a:solidFill>
                  <a:schemeClr val="tx1"/>
                </a:solidFill>
                <a:latin typeface="Arial" charset="0"/>
              </a:defRPr>
            </a:lvl2pPr>
            <a:lvl3pPr marL="1142929" indent="-228586">
              <a:defRPr sz="3600">
                <a:solidFill>
                  <a:schemeClr val="tx1"/>
                </a:solidFill>
                <a:latin typeface="Arial" charset="0"/>
              </a:defRPr>
            </a:lvl3pPr>
            <a:lvl4pPr marL="1600100" indent="-228586">
              <a:defRPr sz="3600">
                <a:solidFill>
                  <a:schemeClr val="tx1"/>
                </a:solidFill>
                <a:latin typeface="Arial" charset="0"/>
              </a:defRPr>
            </a:lvl4pPr>
            <a:lvl5pPr marL="2057272" indent="-228586">
              <a:defRPr sz="3600">
                <a:solidFill>
                  <a:schemeClr val="tx1"/>
                </a:solidFill>
                <a:latin typeface="Arial" charset="0"/>
              </a:defRPr>
            </a:lvl5pPr>
            <a:lvl6pPr marL="2514443" indent="-228586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2971615" indent="-228586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3428787" indent="-228586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3885958" indent="-228586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altLang="de-DE" sz="1200"/>
              <a:t> Folie </a:t>
            </a:r>
            <a:fld id="{17670435-F963-4808-845A-780AF4530964}" type="slidenum">
              <a:rPr lang="de-DE" altLang="de-DE" sz="1200"/>
              <a:pPr/>
              <a:t>9</a:t>
            </a:fld>
            <a:r>
              <a:rPr lang="de-DE" altLang="de-DE" sz="1200">
                <a:solidFill>
                  <a:schemeClr val="bg1"/>
                </a:solidFill>
              </a:rPr>
              <a:t> </a:t>
            </a:r>
            <a:endParaRPr lang="de-DE" altLang="de-DE" sz="1200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569915"/>
            <a:ext cx="10161588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1601" tIns="50802" rIns="101601" bIns="50802" anchor="ctr"/>
          <a:lstStyle>
            <a:lvl1pPr defTabSz="1016000">
              <a:defRPr sz="36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1016000">
              <a:defRPr sz="36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16000">
              <a:defRPr sz="36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16000">
              <a:defRPr sz="36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16000">
              <a:defRPr sz="36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160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160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160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160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de-DE" altLang="de-DE" sz="2800" b="1" dirty="0"/>
              <a:t>„Fahrplan“  im Kreis Warendorf</a:t>
            </a:r>
          </a:p>
        </p:txBody>
      </p:sp>
      <p:grpSp>
        <p:nvGrpSpPr>
          <p:cNvPr id="19470" name="Group 14"/>
          <p:cNvGrpSpPr>
            <a:grpSpLocks/>
          </p:cNvGrpSpPr>
          <p:nvPr/>
        </p:nvGrpSpPr>
        <p:grpSpPr bwMode="auto">
          <a:xfrm>
            <a:off x="257399" y="1439848"/>
            <a:ext cx="2500312" cy="4746416"/>
            <a:chOff x="545" y="870"/>
            <a:chExt cx="1575" cy="937"/>
          </a:xfrm>
        </p:grpSpPr>
        <p:sp>
          <p:nvSpPr>
            <p:cNvPr id="19462" name="Textfeld 7"/>
            <p:cNvSpPr txBox="1">
              <a:spLocks noChangeArrowheads="1"/>
            </p:cNvSpPr>
            <p:nvPr/>
          </p:nvSpPr>
          <p:spPr bwMode="auto">
            <a:xfrm>
              <a:off x="545" y="870"/>
              <a:ext cx="1575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de-DE" altLang="de-DE" sz="2000" b="1"/>
                <a:t>Ausgangssituation</a:t>
              </a:r>
            </a:p>
          </p:txBody>
        </p:sp>
        <p:sp>
          <p:nvSpPr>
            <p:cNvPr id="19463" name="Textfeld 8"/>
            <p:cNvSpPr txBox="1">
              <a:spLocks noChangeArrowheads="1"/>
            </p:cNvSpPr>
            <p:nvPr/>
          </p:nvSpPr>
          <p:spPr bwMode="auto">
            <a:xfrm>
              <a:off x="590" y="1230"/>
              <a:ext cx="1440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de-DE" altLang="de-DE" sz="1800" dirty="0"/>
                <a:t>Bestandaufnahme</a:t>
              </a:r>
            </a:p>
            <a:p>
              <a:endParaRPr lang="de-DE" altLang="de-DE" sz="1800" dirty="0"/>
            </a:p>
            <a:p>
              <a:r>
                <a:rPr lang="de-DE" altLang="de-DE" sz="1800" dirty="0"/>
                <a:t>Defizitanalyse</a:t>
              </a:r>
            </a:p>
          </p:txBody>
        </p:sp>
      </p:grpSp>
      <p:grpSp>
        <p:nvGrpSpPr>
          <p:cNvPr id="19471" name="Group 15"/>
          <p:cNvGrpSpPr>
            <a:grpSpLocks/>
          </p:cNvGrpSpPr>
          <p:nvPr/>
        </p:nvGrpSpPr>
        <p:grpSpPr bwMode="auto">
          <a:xfrm>
            <a:off x="3287938" y="1362077"/>
            <a:ext cx="2879724" cy="4989513"/>
            <a:chOff x="2611" y="858"/>
            <a:chExt cx="2026" cy="3143"/>
          </a:xfrm>
        </p:grpSpPr>
        <p:sp>
          <p:nvSpPr>
            <p:cNvPr id="19464" name="Textfeld 10"/>
            <p:cNvSpPr txBox="1">
              <a:spLocks noChangeArrowheads="1"/>
            </p:cNvSpPr>
            <p:nvPr/>
          </p:nvSpPr>
          <p:spPr bwMode="auto">
            <a:xfrm>
              <a:off x="2611" y="858"/>
              <a:ext cx="2026" cy="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de-DE" altLang="de-DE" sz="2000" b="1"/>
                <a:t>Maßnahmenpaket</a:t>
              </a:r>
            </a:p>
          </p:txBody>
        </p:sp>
        <p:sp>
          <p:nvSpPr>
            <p:cNvPr id="19465" name="Textfeld 11"/>
            <p:cNvSpPr txBox="1">
              <a:spLocks noChangeArrowheads="1"/>
            </p:cNvSpPr>
            <p:nvPr/>
          </p:nvSpPr>
          <p:spPr bwMode="auto">
            <a:xfrm>
              <a:off x="2633" y="1175"/>
              <a:ext cx="1981" cy="2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de-DE" altLang="de-DE" sz="1800" dirty="0"/>
                <a:t>Standortsuche zur Umsetzung von Maßnahmen </a:t>
              </a:r>
            </a:p>
            <a:p>
              <a:endParaRPr lang="de-DE" altLang="de-DE" sz="1800" dirty="0"/>
            </a:p>
            <a:p>
              <a:r>
                <a:rPr lang="de-DE" altLang="de-DE" sz="1800" dirty="0"/>
                <a:t>Bildung von Prioritäten</a:t>
              </a:r>
            </a:p>
            <a:p>
              <a:endParaRPr lang="de-DE" altLang="de-DE" sz="1800" dirty="0"/>
            </a:p>
            <a:p>
              <a:r>
                <a:rPr lang="de-DE" altLang="de-DE" sz="1800" dirty="0"/>
                <a:t>Verknüpfungspunkte an vorhandene Maßnahmen suchen</a:t>
              </a:r>
            </a:p>
            <a:p>
              <a:endParaRPr lang="de-DE" altLang="de-DE" sz="1800" dirty="0"/>
            </a:p>
            <a:p>
              <a:r>
                <a:rPr lang="de-DE" altLang="de-DE" sz="1800" dirty="0"/>
                <a:t>Suche nach Synergien</a:t>
              </a:r>
            </a:p>
            <a:p>
              <a:endParaRPr lang="de-DE" altLang="de-DE" sz="1800" dirty="0"/>
            </a:p>
            <a:p>
              <a:r>
                <a:rPr lang="de-DE" altLang="de-DE" sz="1800" dirty="0"/>
                <a:t>ABK-Maßnahmen</a:t>
              </a:r>
            </a:p>
            <a:p>
              <a:endParaRPr lang="de-DE" altLang="de-DE" sz="1800" dirty="0"/>
            </a:p>
            <a:p>
              <a:r>
                <a:rPr lang="de-DE" altLang="de-DE" sz="1800" dirty="0"/>
                <a:t>Ausgleich- und Ersatzmaßnahmen</a:t>
              </a:r>
            </a:p>
          </p:txBody>
        </p:sp>
      </p:grpSp>
      <p:sp>
        <p:nvSpPr>
          <p:cNvPr id="19466" name="Pfeil nach rechts 14"/>
          <p:cNvSpPr>
            <a:spLocks noChangeArrowheads="1"/>
          </p:cNvSpPr>
          <p:nvPr/>
        </p:nvSpPr>
        <p:spPr bwMode="auto">
          <a:xfrm>
            <a:off x="2716672" y="3288506"/>
            <a:ext cx="720725" cy="576263"/>
          </a:xfrm>
          <a:prstGeom prst="rightArrow">
            <a:avLst>
              <a:gd name="adj1" fmla="val 50000"/>
              <a:gd name="adj2" fmla="val 41690"/>
            </a:avLst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1434" tIns="45717" rIns="91434" bIns="45717" anchor="ctr"/>
          <a:lstStyle>
            <a:lvl1pPr>
              <a:defRPr sz="36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de-DE" altLang="de-DE"/>
          </a:p>
        </p:txBody>
      </p:sp>
      <p:sp>
        <p:nvSpPr>
          <p:cNvPr id="19467" name="Pfeil nach rechts 15"/>
          <p:cNvSpPr>
            <a:spLocks noChangeArrowheads="1"/>
          </p:cNvSpPr>
          <p:nvPr/>
        </p:nvSpPr>
        <p:spPr bwMode="auto">
          <a:xfrm>
            <a:off x="6249166" y="3305177"/>
            <a:ext cx="576262" cy="649288"/>
          </a:xfrm>
          <a:prstGeom prst="rightArrow">
            <a:avLst>
              <a:gd name="adj1" fmla="val 50000"/>
              <a:gd name="adj2" fmla="val 36667"/>
            </a:avLst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1434" tIns="45717" rIns="91434" bIns="45717" anchor="ctr"/>
          <a:lstStyle>
            <a:lvl1pPr>
              <a:defRPr sz="36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de-DE" altLang="de-DE"/>
          </a:p>
        </p:txBody>
      </p:sp>
      <p:sp>
        <p:nvSpPr>
          <p:cNvPr id="17" name="Textfeld 16"/>
          <p:cNvSpPr txBox="1"/>
          <p:nvPr/>
        </p:nvSpPr>
        <p:spPr>
          <a:xfrm>
            <a:off x="6825428" y="1439848"/>
            <a:ext cx="461653" cy="5072097"/>
          </a:xfrm>
          <a:prstGeom prst="rect">
            <a:avLst/>
          </a:prstGeom>
          <a:noFill/>
        </p:spPr>
        <p:txBody>
          <a:bodyPr vert="vert270" lIns="91434" tIns="45717" rIns="91434" bIns="45717">
            <a:spAutoFit/>
          </a:bodyPr>
          <a:lstStyle/>
          <a:p>
            <a:pPr algn="ctr">
              <a:defRPr/>
            </a:pPr>
            <a:r>
              <a:rPr lang="de-DE" sz="1800" dirty="0">
                <a:latin typeface="+mn-lt"/>
              </a:rPr>
              <a:t>Strahlursprung- und Trittsteinkonzept</a:t>
            </a: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7816852" y="3378200"/>
            <a:ext cx="2087563" cy="396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000" b="1" dirty="0">
                <a:latin typeface="+mn-lt"/>
              </a:rPr>
              <a:t>Kooperationen</a:t>
            </a:r>
          </a:p>
        </p:txBody>
      </p:sp>
      <p:sp>
        <p:nvSpPr>
          <p:cNvPr id="19473" name="Pfeil nach rechts 15"/>
          <p:cNvSpPr>
            <a:spLocks noChangeArrowheads="1"/>
          </p:cNvSpPr>
          <p:nvPr/>
        </p:nvSpPr>
        <p:spPr bwMode="auto">
          <a:xfrm>
            <a:off x="7385844" y="3305177"/>
            <a:ext cx="576262" cy="649288"/>
          </a:xfrm>
          <a:prstGeom prst="rightArrow">
            <a:avLst>
              <a:gd name="adj1" fmla="val 50000"/>
              <a:gd name="adj2" fmla="val 36667"/>
            </a:avLst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1434" tIns="45717" rIns="91434" bIns="45717" anchor="ctr"/>
          <a:lstStyle>
            <a:lvl1pPr>
              <a:defRPr sz="36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de-DE" altLang="de-DE"/>
          </a:p>
        </p:txBody>
      </p:sp>
      <p:sp>
        <p:nvSpPr>
          <p:cNvPr id="18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</p:spTree>
    <p:extLst>
      <p:ext uri="{BB962C8B-B14F-4D97-AF65-F5344CB8AC3E}">
        <p14:creationId xmlns:p14="http://schemas.microsoft.com/office/powerpoint/2010/main" val="121686423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0" y="181681"/>
            <a:ext cx="10161588" cy="533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1608" tIns="50804" rIns="101608" bIns="50804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dirty="0" smtClean="0">
                <a:latin typeface="+mn-lt"/>
              </a:rPr>
              <a:t>Beispiel: Umsetzungsfahrplan Mussenbach</a:t>
            </a:r>
            <a:endParaRPr lang="de-DE" altLang="de-DE" sz="2800" dirty="0">
              <a:latin typeface="+mn-lt"/>
            </a:endParaRPr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8762607" y="5330472"/>
            <a:ext cx="878554" cy="71966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1608" tIns="50804" rIns="101608" bIns="50804" anchor="ctr"/>
          <a:lstStyle/>
          <a:p>
            <a:endParaRPr lang="de-DE"/>
          </a:p>
        </p:txBody>
      </p:sp>
      <p:sp>
        <p:nvSpPr>
          <p:cNvPr id="8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defRPr/>
            </a:pPr>
            <a:r>
              <a:rPr lang="de-DE" altLang="de-DE" sz="1100" b="1" dirty="0" smtClean="0">
                <a:latin typeface="+mn-lt"/>
                <a:cs typeface="Times New Roman" panose="02020603050405020304" pitchFamily="18" charset="0"/>
              </a:rPr>
              <a:t>Umsetzung</a:t>
            </a:r>
            <a:r>
              <a:rPr lang="de-DE" altLang="de-DE" sz="1100" b="1" dirty="0" smtClean="0">
                <a:latin typeface="+mn-lt"/>
              </a:rPr>
              <a:t> der WRRL an den Oberflächengewässern		</a:t>
            </a:r>
            <a:r>
              <a:rPr lang="de-DE" altLang="de-DE" sz="1100" b="1" dirty="0" err="1" smtClean="0">
                <a:latin typeface="+mn-lt"/>
              </a:rPr>
              <a:t>Ausschuss</a:t>
            </a:r>
            <a:r>
              <a:rPr lang="de-DE" altLang="de-DE" sz="1100" b="1" dirty="0" smtClean="0">
                <a:latin typeface="+mn-lt"/>
              </a:rPr>
              <a:t> </a:t>
            </a:r>
            <a:r>
              <a:rPr lang="de-DE" altLang="de-DE" sz="1100" b="1" dirty="0">
                <a:latin typeface="+mn-lt"/>
              </a:rPr>
              <a:t>für Wirtschaft, Umwelt und </a:t>
            </a:r>
            <a:r>
              <a:rPr lang="de-DE" altLang="de-DE" sz="1100" b="1" dirty="0" smtClean="0">
                <a:latin typeface="+mn-lt"/>
              </a:rPr>
              <a:t>Planung am 03.06.2016</a:t>
            </a:r>
            <a:endParaRPr lang="de-DE" altLang="de-DE" sz="1100" b="1" dirty="0">
              <a:latin typeface="+mn-lt"/>
            </a:endParaRPr>
          </a:p>
          <a:p>
            <a:pPr>
              <a:defRPr/>
            </a:pPr>
            <a:endParaRPr lang="de-DE" altLang="de-DE" b="1" dirty="0" smtClean="0">
              <a:latin typeface="+mn-lt"/>
            </a:endParaRPr>
          </a:p>
        </p:txBody>
      </p:sp>
      <p:pic>
        <p:nvPicPr>
          <p:cNvPr id="2" name="Grafik 1" descr="Bildschirmausschnit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93" y="791628"/>
            <a:ext cx="8753202" cy="614092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feld 2"/>
          <p:cNvSpPr txBox="1"/>
          <p:nvPr/>
        </p:nvSpPr>
        <p:spPr>
          <a:xfrm>
            <a:off x="704193" y="6932556"/>
            <a:ext cx="87532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 smtClean="0">
                <a:latin typeface="+mn-lt"/>
              </a:rPr>
              <a:t>www.kreis-warendorf.de/Unsere Themen/Umwelt/EG-Wasserrahmenrichtlinie </a:t>
            </a:r>
            <a:endParaRPr lang="de-DE" sz="1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120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52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>
                <a:latin typeface="+mn-lt"/>
              </a:rPr>
              <a:t>Umsetzung </a:t>
            </a:r>
            <a:r>
              <a:rPr lang="de-DE" altLang="de-DE" sz="2800" b="1" dirty="0" smtClean="0">
                <a:latin typeface="+mn-lt"/>
              </a:rPr>
              <a:t>in </a:t>
            </a:r>
            <a:r>
              <a:rPr lang="de-DE" altLang="de-DE" sz="2800" b="1" dirty="0">
                <a:latin typeface="+mn-lt"/>
              </a:rPr>
              <a:t>der Praxis – </a:t>
            </a:r>
            <a:r>
              <a:rPr lang="de-DE" altLang="de-DE" sz="2800" b="1" dirty="0" smtClean="0">
                <a:latin typeface="+mn-lt"/>
              </a:rPr>
              <a:t>Herausforderungen</a:t>
            </a:r>
            <a:endParaRPr lang="de-DE" altLang="de-DE" sz="2800" b="1" dirty="0">
              <a:latin typeface="+mn-lt"/>
            </a:endParaRP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1203921" y="1361728"/>
            <a:ext cx="7201595" cy="3970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 algn="l">
              <a:lnSpc>
                <a:spcPct val="150000"/>
              </a:lnSpc>
              <a:buClr>
                <a:srgbClr val="E0141E"/>
              </a:buClr>
              <a:buFont typeface="Wingdings" pitchFamily="2" charset="2"/>
              <a:buChar char="l"/>
            </a:pPr>
            <a:r>
              <a:rPr lang="de-DE" altLang="de-DE" sz="2800" dirty="0">
                <a:latin typeface="+mn-lt"/>
              </a:rPr>
              <a:t> </a:t>
            </a:r>
            <a:r>
              <a:rPr lang="de-DE" altLang="de-DE" sz="2800" dirty="0" smtClean="0">
                <a:latin typeface="+mn-lt"/>
              </a:rPr>
              <a:t>Finden </a:t>
            </a:r>
            <a:r>
              <a:rPr lang="de-DE" altLang="de-DE" sz="2800" dirty="0">
                <a:latin typeface="+mn-lt"/>
              </a:rPr>
              <a:t>von Maßnahmenträgern</a:t>
            </a:r>
          </a:p>
          <a:p>
            <a:pPr algn="l">
              <a:lnSpc>
                <a:spcPct val="150000"/>
              </a:lnSpc>
              <a:buClr>
                <a:srgbClr val="E0141E"/>
              </a:buClr>
              <a:buFont typeface="Wingdings" pitchFamily="2" charset="2"/>
              <a:buChar char="l"/>
            </a:pPr>
            <a:r>
              <a:rPr lang="de-DE" altLang="de-DE" sz="2800" dirty="0">
                <a:latin typeface="+mn-lt"/>
              </a:rPr>
              <a:t> Vorfinanzierung der </a:t>
            </a:r>
            <a:r>
              <a:rPr lang="de-DE" altLang="de-DE" sz="2800" dirty="0" smtClean="0">
                <a:latin typeface="+mn-lt"/>
              </a:rPr>
              <a:t>Planungskosten</a:t>
            </a:r>
            <a:endParaRPr lang="de-DE" altLang="de-DE" sz="2800" dirty="0">
              <a:latin typeface="+mn-lt"/>
            </a:endParaRPr>
          </a:p>
          <a:p>
            <a:pPr algn="l">
              <a:lnSpc>
                <a:spcPct val="150000"/>
              </a:lnSpc>
              <a:buClr>
                <a:srgbClr val="E0141E"/>
              </a:buClr>
              <a:buFont typeface="Wingdings" pitchFamily="2" charset="2"/>
              <a:buChar char="l"/>
            </a:pPr>
            <a:r>
              <a:rPr lang="de-DE" altLang="de-DE" sz="2800" dirty="0">
                <a:latin typeface="+mn-lt"/>
              </a:rPr>
              <a:t> Flächenverfügbarkeit?</a:t>
            </a:r>
          </a:p>
          <a:p>
            <a:pPr algn="l">
              <a:lnSpc>
                <a:spcPct val="150000"/>
              </a:lnSpc>
              <a:buClr>
                <a:srgbClr val="E0141E"/>
              </a:buClr>
              <a:buFont typeface="Wingdings" pitchFamily="2" charset="2"/>
              <a:buChar char="l"/>
            </a:pPr>
            <a:r>
              <a:rPr lang="de-DE" altLang="de-DE" sz="2800" dirty="0">
                <a:latin typeface="+mn-lt"/>
              </a:rPr>
              <a:t> Finanzierung des 20%tigen Eigenanteils </a:t>
            </a:r>
          </a:p>
          <a:p>
            <a:pPr algn="l">
              <a:lnSpc>
                <a:spcPct val="150000"/>
              </a:lnSpc>
              <a:buClr>
                <a:srgbClr val="E0141E"/>
              </a:buClr>
              <a:buFont typeface="Wingdings" pitchFamily="2" charset="2"/>
              <a:buChar char="l"/>
            </a:pPr>
            <a:r>
              <a:rPr lang="de-DE" altLang="de-DE" sz="2800" dirty="0" smtClean="0">
                <a:latin typeface="+mn-lt"/>
              </a:rPr>
              <a:t> Synergien </a:t>
            </a:r>
            <a:r>
              <a:rPr lang="de-DE" altLang="de-DE" sz="2800" dirty="0" smtClean="0">
                <a:latin typeface="+mn-lt"/>
              </a:rPr>
              <a:t>?</a:t>
            </a:r>
          </a:p>
          <a:p>
            <a:pPr algn="l">
              <a:lnSpc>
                <a:spcPct val="150000"/>
              </a:lnSpc>
              <a:buClr>
                <a:srgbClr val="E0141E"/>
              </a:buClr>
              <a:buFont typeface="Wingdings" pitchFamily="2" charset="2"/>
              <a:buChar char="l"/>
            </a:pPr>
            <a:r>
              <a:rPr lang="de-DE" altLang="de-DE" sz="2800" dirty="0" smtClean="0">
                <a:latin typeface="+mn-lt"/>
              </a:rPr>
              <a:t>…</a:t>
            </a:r>
            <a:endParaRPr lang="de-DE" altLang="de-DE" sz="2800" dirty="0">
              <a:latin typeface="+mn-lt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</p:spTree>
    <p:extLst>
      <p:ext uri="{BB962C8B-B14F-4D97-AF65-F5344CB8AC3E}">
        <p14:creationId xmlns:p14="http://schemas.microsoft.com/office/powerpoint/2010/main" val="365872581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12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52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>
                <a:latin typeface="+mn-lt"/>
              </a:rPr>
              <a:t>Umsetzung </a:t>
            </a:r>
            <a:r>
              <a:rPr lang="de-DE" altLang="de-DE" sz="2800" b="1" dirty="0" smtClean="0">
                <a:latin typeface="+mn-lt"/>
              </a:rPr>
              <a:t>in </a:t>
            </a:r>
            <a:r>
              <a:rPr lang="de-DE" altLang="de-DE" sz="2800" b="1" dirty="0">
                <a:latin typeface="+mn-lt"/>
              </a:rPr>
              <a:t>der </a:t>
            </a:r>
            <a:r>
              <a:rPr lang="de-DE" altLang="de-DE" sz="2800" b="1" dirty="0" smtClean="0">
                <a:latin typeface="+mn-lt"/>
              </a:rPr>
              <a:t>Praxis – Kreis Warendorf</a:t>
            </a:r>
            <a:endParaRPr lang="de-DE" altLang="de-DE" sz="2800" b="1" dirty="0">
              <a:latin typeface="+mn-lt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73075" y="1362075"/>
            <a:ext cx="9144223" cy="5544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601" tIns="50802" rIns="101601" bIns="50802" numCol="1" anchor="t" anchorCtr="0" compatLnSpc="1">
            <a:prstTxWarp prst="textNoShape">
              <a:avLst/>
            </a:prstTxWarp>
          </a:bodyPr>
          <a:lstStyle>
            <a:lvl1pPr marL="285732" indent="-285732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141E"/>
              </a:buClr>
              <a:buSzPct val="20000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93701" indent="-317480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141E"/>
              </a:buClr>
              <a:buSzPct val="200000"/>
              <a:buChar char="•"/>
              <a:defRPr sz="2000">
                <a:solidFill>
                  <a:schemeClr val="tx1"/>
                </a:solidFill>
                <a:latin typeface="+mn-lt"/>
              </a:defRPr>
            </a:lvl2pPr>
            <a:lvl3pPr marL="1238172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141E"/>
              </a:buClr>
              <a:buSzPct val="200000"/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82646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141E"/>
              </a:buClr>
              <a:buSzPct val="200000"/>
              <a:buChar char="•"/>
              <a:defRPr sz="2000">
                <a:solidFill>
                  <a:schemeClr val="tx1"/>
                </a:solidFill>
                <a:latin typeface="+mn-lt"/>
              </a:defRPr>
            </a:lvl4pPr>
            <a:lvl5pPr marL="2158866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5pPr>
            <a:lvl6pPr marL="2616037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6pPr>
            <a:lvl7pPr marL="3073209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7pPr>
            <a:lvl8pPr marL="3530380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8pPr>
            <a:lvl9pPr marL="3987552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150000"/>
              </a:lnSpc>
            </a:pPr>
            <a:r>
              <a:rPr lang="de-DE" altLang="de-DE" sz="2400" kern="0" dirty="0" smtClean="0"/>
              <a:t>Berater, Ideengeber, Türöffner, Bündelungsstelle</a:t>
            </a:r>
          </a:p>
          <a:p>
            <a:pPr>
              <a:lnSpc>
                <a:spcPct val="150000"/>
              </a:lnSpc>
            </a:pPr>
            <a:r>
              <a:rPr lang="de-DE" altLang="de-DE" sz="2400" kern="0" dirty="0" smtClean="0"/>
              <a:t>Aufsicht über Wasser und Bodenverbände</a:t>
            </a:r>
          </a:p>
          <a:p>
            <a:pPr>
              <a:lnSpc>
                <a:spcPct val="150000"/>
              </a:lnSpc>
            </a:pPr>
            <a:r>
              <a:rPr lang="de-DE" altLang="de-DE" sz="2400" kern="0" dirty="0" smtClean="0"/>
              <a:t>Finanzielle Unterstützung des Kreises für abgestimmte ökologische Verbesserungsmaßnahmen an Fließgewässern</a:t>
            </a:r>
          </a:p>
          <a:p>
            <a:pPr>
              <a:lnSpc>
                <a:spcPct val="150000"/>
              </a:lnSpc>
            </a:pPr>
            <a:r>
              <a:rPr lang="de-DE" altLang="de-DE" sz="2400" kern="0" dirty="0" smtClean="0"/>
              <a:t>Aufstellen von Landschaftsplänen</a:t>
            </a:r>
          </a:p>
          <a:p>
            <a:pPr>
              <a:lnSpc>
                <a:spcPct val="150000"/>
              </a:lnSpc>
            </a:pPr>
            <a:r>
              <a:rPr lang="de-DE" altLang="de-DE" sz="2400" kern="0" dirty="0" smtClean="0"/>
              <a:t>Vorgabe einer Kompensationsflächenkulisse im Rahmen der Eingriffsregelung</a:t>
            </a:r>
          </a:p>
          <a:p>
            <a:pPr>
              <a:lnSpc>
                <a:spcPct val="150000"/>
              </a:lnSpc>
            </a:pPr>
            <a:r>
              <a:rPr lang="de-DE" altLang="de-DE" sz="2400" kern="0" dirty="0" smtClean="0"/>
              <a:t>Anerkennung von Kompensationsverpflichtungen als Eigenanteil für wasserwirtschaftliche Maßnahmen</a:t>
            </a:r>
          </a:p>
        </p:txBody>
      </p:sp>
    </p:spTree>
    <p:extLst>
      <p:ext uri="{BB962C8B-B14F-4D97-AF65-F5344CB8AC3E}">
        <p14:creationId xmlns:p14="http://schemas.microsoft.com/office/powerpoint/2010/main" val="50256034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13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52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>
                <a:latin typeface="+mn-lt"/>
              </a:rPr>
              <a:t>Umsetzung </a:t>
            </a:r>
            <a:r>
              <a:rPr lang="de-DE" altLang="de-DE" sz="2800" b="1" dirty="0" smtClean="0">
                <a:latin typeface="+mn-lt"/>
              </a:rPr>
              <a:t>in </a:t>
            </a:r>
            <a:r>
              <a:rPr lang="de-DE" altLang="de-DE" sz="2800" b="1" dirty="0">
                <a:latin typeface="+mn-lt"/>
              </a:rPr>
              <a:t>der Praxis – </a:t>
            </a:r>
            <a:r>
              <a:rPr lang="de-DE" altLang="de-DE" sz="2800" b="1" dirty="0" smtClean="0">
                <a:latin typeface="+mn-lt"/>
              </a:rPr>
              <a:t>Fertiggestellte Maßnahmen</a:t>
            </a:r>
            <a:endParaRPr lang="de-DE" altLang="de-DE" sz="2800" b="1" dirty="0">
              <a:latin typeface="+mn-lt"/>
            </a:endParaRPr>
          </a:p>
        </p:txBody>
      </p:sp>
      <p:sp>
        <p:nvSpPr>
          <p:cNvPr id="6" name="Inhaltsplatzhalter 5"/>
          <p:cNvSpPr txBox="1">
            <a:spLocks/>
          </p:cNvSpPr>
          <p:nvPr/>
        </p:nvSpPr>
        <p:spPr>
          <a:xfrm>
            <a:off x="400274" y="1323846"/>
            <a:ext cx="8965282" cy="3770089"/>
          </a:xfrm>
          <a:prstGeom prst="rect">
            <a:avLst/>
          </a:prstGeom>
        </p:spPr>
        <p:txBody>
          <a:bodyPr/>
          <a:lstStyle>
            <a:lvl1pPr marL="285732" indent="-285732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141E"/>
              </a:buClr>
              <a:buSzPct val="20000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93701" indent="-317480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141E"/>
              </a:buClr>
              <a:buSzPct val="200000"/>
              <a:buChar char="•"/>
              <a:defRPr sz="2000">
                <a:solidFill>
                  <a:schemeClr val="tx1"/>
                </a:solidFill>
                <a:latin typeface="+mn-lt"/>
              </a:defRPr>
            </a:lvl2pPr>
            <a:lvl3pPr marL="1238172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141E"/>
              </a:buClr>
              <a:buSzPct val="200000"/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82646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141E"/>
              </a:buClr>
              <a:buSzPct val="200000"/>
              <a:buChar char="•"/>
              <a:defRPr sz="2000">
                <a:solidFill>
                  <a:schemeClr val="tx1"/>
                </a:solidFill>
                <a:latin typeface="+mn-lt"/>
              </a:defRPr>
            </a:lvl4pPr>
            <a:lvl5pPr marL="2158866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5pPr>
            <a:lvl6pPr marL="2616037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6pPr>
            <a:lvl7pPr marL="3073209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7pPr>
            <a:lvl8pPr marL="3530380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8pPr>
            <a:lvl9pPr marL="3987552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200000"/>
              </a:lnSpc>
            </a:pPr>
            <a:r>
              <a:rPr lang="de-DE" altLang="de-DE" sz="2400" kern="0" dirty="0" smtClean="0"/>
              <a:t>32 Renaturierungen</a:t>
            </a:r>
          </a:p>
          <a:p>
            <a:pPr>
              <a:lnSpc>
                <a:spcPct val="200000"/>
              </a:lnSpc>
            </a:pPr>
            <a:r>
              <a:rPr lang="de-DE" altLang="de-DE" sz="2400" kern="0" dirty="0" smtClean="0"/>
              <a:t>49 Sohlabstürze umgestaltet bzw. </a:t>
            </a:r>
            <a:r>
              <a:rPr lang="de-DE" altLang="de-DE" sz="2400" kern="0" dirty="0" smtClean="0"/>
              <a:t>entfernt</a:t>
            </a:r>
          </a:p>
          <a:p>
            <a:pPr>
              <a:lnSpc>
                <a:spcPct val="200000"/>
              </a:lnSpc>
            </a:pPr>
            <a:r>
              <a:rPr lang="de-DE" altLang="de-DE" sz="2400" kern="0" dirty="0"/>
              <a:t>generieren von Uferstreifen aus der </a:t>
            </a:r>
            <a:r>
              <a:rPr lang="de-DE" altLang="de-DE" sz="2400" kern="0" dirty="0" smtClean="0"/>
              <a:t>Flurbereinigung</a:t>
            </a:r>
            <a:endParaRPr lang="de-DE" altLang="de-DE" sz="2400" kern="0" dirty="0" smtClean="0"/>
          </a:p>
          <a:p>
            <a:pPr>
              <a:lnSpc>
                <a:spcPct val="200000"/>
              </a:lnSpc>
            </a:pPr>
            <a:r>
              <a:rPr lang="de-DE" altLang="de-DE" sz="2400" kern="0" dirty="0" smtClean="0"/>
              <a:t>Naturnahe Gewässerunterhaltung </a:t>
            </a:r>
          </a:p>
          <a:p>
            <a:pPr>
              <a:lnSpc>
                <a:spcPct val="200000"/>
              </a:lnSpc>
            </a:pPr>
            <a:r>
              <a:rPr lang="de-DE" altLang="de-DE" sz="2400" kern="0" dirty="0" smtClean="0"/>
              <a:t>z.Z</a:t>
            </a:r>
            <a:r>
              <a:rPr lang="de-DE" altLang="de-DE" sz="2400" kern="0" dirty="0" smtClean="0"/>
              <a:t>. 8 Projekte in Bearbeitung</a:t>
            </a:r>
          </a:p>
        </p:txBody>
      </p:sp>
      <p:pic>
        <p:nvPicPr>
          <p:cNvPr id="8" name="Grafik 7" descr="Bildschirmausschnitt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16" t="2553" r="7062"/>
          <a:stretch/>
        </p:blipFill>
        <p:spPr>
          <a:xfrm>
            <a:off x="5440834" y="4065134"/>
            <a:ext cx="4526285" cy="3207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40530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14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52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>
                <a:latin typeface="+mn-lt"/>
              </a:rPr>
              <a:t>Umsetzung </a:t>
            </a:r>
            <a:r>
              <a:rPr lang="de-DE" altLang="de-DE" sz="2800" b="1" dirty="0" smtClean="0">
                <a:latin typeface="+mn-lt"/>
              </a:rPr>
              <a:t>in </a:t>
            </a:r>
            <a:r>
              <a:rPr lang="de-DE" altLang="de-DE" sz="2800" b="1" dirty="0">
                <a:latin typeface="+mn-lt"/>
              </a:rPr>
              <a:t>der Praxis – </a:t>
            </a:r>
            <a:r>
              <a:rPr lang="de-DE" altLang="de-DE" sz="2800" b="1" dirty="0" smtClean="0">
                <a:latin typeface="+mn-lt"/>
              </a:rPr>
              <a:t>Zukünftige Maßnahmen</a:t>
            </a:r>
            <a:endParaRPr lang="de-DE" altLang="de-DE" sz="2800" b="1" dirty="0">
              <a:latin typeface="+mn-lt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760314" y="1577752"/>
            <a:ext cx="89289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lnSpc>
                <a:spcPct val="150000"/>
              </a:lnSpc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de-DE" sz="2400" dirty="0" smtClean="0">
                <a:latin typeface="+mn-lt"/>
              </a:rPr>
              <a:t>Naturnahe Gestaltung und Rückbau von zwei Querbauwerken in der Angelniederung auf rd. 680 m (Golfplatz </a:t>
            </a:r>
            <a:r>
              <a:rPr lang="de-DE" sz="2400" dirty="0" err="1" smtClean="0">
                <a:latin typeface="+mn-lt"/>
              </a:rPr>
              <a:t>Brückhausen</a:t>
            </a:r>
            <a:r>
              <a:rPr lang="de-DE" sz="2400" dirty="0" smtClean="0">
                <a:latin typeface="+mn-lt"/>
              </a:rPr>
              <a:t>)</a:t>
            </a:r>
          </a:p>
          <a:p>
            <a:pPr marL="342900" indent="-342900" algn="l">
              <a:lnSpc>
                <a:spcPct val="150000"/>
              </a:lnSpc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de-DE" sz="2400" dirty="0">
                <a:latin typeface="+mn-lt"/>
              </a:rPr>
              <a:t>Schaffung der Durchgängigkeit der Bever bei Schloß </a:t>
            </a:r>
            <a:r>
              <a:rPr lang="de-DE" sz="2400" dirty="0" err="1">
                <a:latin typeface="+mn-lt"/>
              </a:rPr>
              <a:t>Harkotten</a:t>
            </a:r>
            <a:endParaRPr lang="de-DE" sz="2400" dirty="0">
              <a:latin typeface="+mn-lt"/>
            </a:endParaRPr>
          </a:p>
          <a:p>
            <a:pPr marL="342900" indent="-342900" algn="l">
              <a:lnSpc>
                <a:spcPct val="150000"/>
              </a:lnSpc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de-DE" sz="2400" dirty="0">
                <a:latin typeface="+mn-lt"/>
              </a:rPr>
              <a:t>4. Bauabschnitt der ökologischen Verbesserung des Hellbachs im Ortsteil Neubeckum</a:t>
            </a:r>
          </a:p>
          <a:p>
            <a:pPr marL="342900" indent="-342900" algn="l">
              <a:lnSpc>
                <a:spcPct val="150000"/>
              </a:lnSpc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de-DE" sz="2400" dirty="0">
                <a:latin typeface="+mn-lt"/>
              </a:rPr>
              <a:t>Ökologisch</a:t>
            </a:r>
            <a:r>
              <a:rPr lang="de-DE" sz="2400" dirty="0" smtClean="0">
                <a:latin typeface="+mn-lt"/>
              </a:rPr>
              <a:t>e Verbesserung des Richterbachs im Stadtgebiet Ahlen</a:t>
            </a:r>
            <a:endParaRPr lang="de-DE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1456082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15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4" name="Rechteck 3"/>
          <p:cNvSpPr/>
          <p:nvPr/>
        </p:nvSpPr>
        <p:spPr>
          <a:xfrm>
            <a:off x="112242" y="2101840"/>
            <a:ext cx="9865096" cy="1305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2800" b="1" dirty="0">
                <a:latin typeface="+mn-lt"/>
                <a:ea typeface="Times New Roman"/>
              </a:rPr>
              <a:t>Beispiele für Maßnahmen des </a:t>
            </a:r>
            <a:r>
              <a:rPr lang="de-DE" sz="2800" b="1" dirty="0" smtClean="0">
                <a:latin typeface="+mn-lt"/>
                <a:ea typeface="Times New Roman"/>
              </a:rPr>
              <a:t>Programms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de-DE" sz="2800" b="1" dirty="0" smtClean="0">
                <a:latin typeface="+mn-lt"/>
                <a:ea typeface="Times New Roman"/>
              </a:rPr>
              <a:t> </a:t>
            </a:r>
            <a:r>
              <a:rPr lang="de-DE" sz="2800" b="1" dirty="0">
                <a:latin typeface="+mn-lt"/>
                <a:ea typeface="Times New Roman"/>
              </a:rPr>
              <a:t>„Lebendige Gewässer“</a:t>
            </a:r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</p:spTree>
    <p:extLst>
      <p:ext uri="{BB962C8B-B14F-4D97-AF65-F5344CB8AC3E}">
        <p14:creationId xmlns:p14="http://schemas.microsoft.com/office/powerpoint/2010/main" val="170093489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16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-17093" y="497632"/>
            <a:ext cx="10121354" cy="808436"/>
          </a:xfrm>
          <a:prstGeom prst="rect">
            <a:avLst/>
          </a:prstGeom>
        </p:spPr>
        <p:txBody>
          <a:bodyPr/>
          <a:lstStyle>
            <a:lvl1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2pPr>
            <a:lvl3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3pPr>
            <a:lvl4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4pPr>
            <a:lvl5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5pPr>
            <a:lvl6pPr marL="457171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6pPr>
            <a:lvl7pPr marL="914343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7pPr>
            <a:lvl8pPr marL="1371514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8pPr>
            <a:lvl9pPr marL="1828686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altLang="de-DE" sz="2800" kern="0" dirty="0" smtClean="0">
                <a:latin typeface="+mn-lt"/>
              </a:rPr>
              <a:t>Riegelsohlgleite Albersloh Werse</a:t>
            </a:r>
          </a:p>
          <a:p>
            <a:pPr algn="ctr"/>
            <a:r>
              <a:rPr lang="de-DE" altLang="de-DE" sz="2000" kern="0" dirty="0" smtClean="0">
                <a:latin typeface="+mn-lt"/>
              </a:rPr>
              <a:t>Maßnahmenträger: WBV Albersloh-</a:t>
            </a:r>
            <a:r>
              <a:rPr lang="de-DE" altLang="de-DE" sz="2000" kern="0" dirty="0" err="1" smtClean="0">
                <a:latin typeface="+mn-lt"/>
              </a:rPr>
              <a:t>Rinkerode</a:t>
            </a:r>
            <a:endParaRPr lang="de-DE" altLang="de-DE" sz="2000" kern="0" dirty="0">
              <a:latin typeface="+mn-lt"/>
            </a:endParaRPr>
          </a:p>
        </p:txBody>
      </p:sp>
      <p:pic>
        <p:nvPicPr>
          <p:cNvPr id="2" name="Grafik 1" descr="Bildschirmausschnitt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75" t="16150"/>
          <a:stretch/>
        </p:blipFill>
        <p:spPr>
          <a:xfrm>
            <a:off x="616298" y="1480248"/>
            <a:ext cx="4715572" cy="44376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Grafik 6" descr="Bildschirmausschnit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522" y="4162040"/>
            <a:ext cx="3816424" cy="279416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Grafik 7" descr="Bildschirmausschnitt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8987" y="1480248"/>
            <a:ext cx="2910040" cy="5452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49312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de-DE" altLang="de-DE"/>
              <a:t> Folie </a:t>
            </a:r>
            <a:fld id="{5197BA1A-1030-4A90-B1AF-2572CE4D0641}" type="slidenum">
              <a:rPr lang="de-DE" altLang="de-DE"/>
              <a:pPr/>
              <a:t>17</a:t>
            </a:fld>
            <a:r>
              <a:rPr lang="de-DE" altLang="de-DE">
                <a:solidFill>
                  <a:schemeClr val="bg1"/>
                </a:solidFill>
              </a:rPr>
              <a:t> </a:t>
            </a:r>
            <a:endParaRPr lang="de-DE" altLang="de-DE"/>
          </a:p>
        </p:txBody>
      </p:sp>
      <p:pic>
        <p:nvPicPr>
          <p:cNvPr id="152581" name="Picture 5" descr="Sohlgleite Wers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527"/>
          <a:stretch/>
        </p:blipFill>
        <p:spPr bwMode="auto">
          <a:xfrm>
            <a:off x="332857" y="1505745"/>
            <a:ext cx="4699156" cy="234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66 Umweltschutz\66.19 Wasserwirtschaft und Gewässerschutz\66.19.07 Gewässerschutz\66.31.09 § 36 WHG_Anlagen in und an Gewässern\10_16820 Sohlabsturz 25+260\Fotos\2013-08-26\IMG_01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834" y="1505744"/>
            <a:ext cx="4029796" cy="5373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2582" name="Picture 6" descr="IMG_7077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80394" y="4030192"/>
            <a:ext cx="3837148" cy="2880754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314574" y="3879090"/>
            <a:ext cx="1507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600" dirty="0" smtClean="0">
                <a:latin typeface="+mn-lt"/>
              </a:rPr>
              <a:t>Vorher</a:t>
            </a:r>
            <a:endParaRPr lang="de-DE" sz="1600" dirty="0">
              <a:latin typeface="+mn-lt"/>
            </a:endParaRPr>
          </a:p>
        </p:txBody>
      </p:sp>
      <p:sp>
        <p:nvSpPr>
          <p:cNvPr id="10" name="Textfeld 9"/>
          <p:cNvSpPr txBox="1"/>
          <p:nvPr/>
        </p:nvSpPr>
        <p:spPr>
          <a:xfrm>
            <a:off x="7963053" y="6896406"/>
            <a:ext cx="15075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600" dirty="0" smtClean="0">
                <a:latin typeface="+mn-lt"/>
              </a:rPr>
              <a:t>Nachher</a:t>
            </a:r>
            <a:endParaRPr lang="de-DE" sz="1600" dirty="0">
              <a:latin typeface="+mn-lt"/>
            </a:endParaRPr>
          </a:p>
        </p:txBody>
      </p:sp>
      <p:sp>
        <p:nvSpPr>
          <p:cNvPr id="11" name="Textfeld 10"/>
          <p:cNvSpPr txBox="1"/>
          <p:nvPr/>
        </p:nvSpPr>
        <p:spPr>
          <a:xfrm>
            <a:off x="1480394" y="6879048"/>
            <a:ext cx="31287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600" dirty="0" smtClean="0">
                <a:latin typeface="+mn-lt"/>
              </a:rPr>
              <a:t>Während der Bauphase</a:t>
            </a:r>
            <a:endParaRPr lang="de-DE" sz="1600" dirty="0">
              <a:latin typeface="+mn-lt"/>
            </a:endParaRPr>
          </a:p>
        </p:txBody>
      </p:sp>
      <p:sp>
        <p:nvSpPr>
          <p:cNvPr id="12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defRPr/>
            </a:pPr>
            <a:r>
              <a:rPr lang="de-DE" altLang="de-DE" sz="1100" b="1" dirty="0" smtClean="0">
                <a:latin typeface="+mn-lt"/>
              </a:rPr>
              <a:t>Umsetzung der WRRL an den Oberflächengewässern		</a:t>
            </a:r>
            <a:r>
              <a:rPr lang="de-DE" altLang="de-DE" sz="1100" b="1" dirty="0" err="1" smtClean="0">
                <a:latin typeface="+mn-lt"/>
              </a:rPr>
              <a:t>Ausschuss</a:t>
            </a:r>
            <a:r>
              <a:rPr lang="de-DE" altLang="de-DE" sz="1100" b="1" dirty="0" smtClean="0">
                <a:latin typeface="+mn-lt"/>
              </a:rPr>
              <a:t> </a:t>
            </a:r>
            <a:r>
              <a:rPr lang="de-DE" altLang="de-DE" sz="1100" b="1" dirty="0">
                <a:latin typeface="+mn-lt"/>
              </a:rPr>
              <a:t>für Wirtschaft, Umwelt und </a:t>
            </a:r>
            <a:r>
              <a:rPr lang="de-DE" altLang="de-DE" sz="1100" b="1" dirty="0" smtClean="0">
                <a:latin typeface="+mn-lt"/>
              </a:rPr>
              <a:t>Planung am 03.06.2016</a:t>
            </a:r>
            <a:endParaRPr lang="de-DE" altLang="de-DE" sz="1100" b="1" dirty="0">
              <a:latin typeface="+mn-lt"/>
            </a:endParaRPr>
          </a:p>
          <a:p>
            <a:pPr algn="l">
              <a:defRPr/>
            </a:pPr>
            <a:endParaRPr lang="de-DE" altLang="de-DE" b="1" dirty="0" smtClean="0">
              <a:latin typeface="+mn-lt"/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-17093" y="497632"/>
            <a:ext cx="10121354" cy="808436"/>
          </a:xfrm>
          <a:prstGeom prst="rect">
            <a:avLst/>
          </a:prstGeom>
        </p:spPr>
        <p:txBody>
          <a:bodyPr/>
          <a:lstStyle>
            <a:lvl1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2pPr>
            <a:lvl3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3pPr>
            <a:lvl4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4pPr>
            <a:lvl5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5pPr>
            <a:lvl6pPr marL="457171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6pPr>
            <a:lvl7pPr marL="914343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7pPr>
            <a:lvl8pPr marL="1371514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8pPr>
            <a:lvl9pPr marL="1828686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altLang="de-DE" sz="2800" kern="0" dirty="0" smtClean="0">
                <a:latin typeface="+mn-lt"/>
              </a:rPr>
              <a:t>Riegelsohlgleite Albersloh Werse</a:t>
            </a:r>
          </a:p>
          <a:p>
            <a:pPr algn="ctr"/>
            <a:r>
              <a:rPr lang="de-DE" altLang="de-DE" sz="2000" kern="0" dirty="0" smtClean="0">
                <a:latin typeface="+mn-lt"/>
              </a:rPr>
              <a:t>Maßnahmenträger: WBV Albersloh-</a:t>
            </a:r>
            <a:r>
              <a:rPr lang="de-DE" altLang="de-DE" sz="2000" kern="0" dirty="0" err="1" smtClean="0">
                <a:latin typeface="+mn-lt"/>
              </a:rPr>
              <a:t>Rinkerode</a:t>
            </a:r>
            <a:endParaRPr lang="de-DE" altLang="de-DE" sz="2000" kern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976582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18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pic>
        <p:nvPicPr>
          <p:cNvPr id="4" name="Grafik 3" descr="Bildschirmausschnit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59" y="1642170"/>
            <a:ext cx="3756091" cy="425606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>
              <a:defRPr/>
            </a:pPr>
            <a:r>
              <a:rPr lang="de-DE" altLang="de-DE" sz="1100" b="1" dirty="0" smtClean="0">
                <a:latin typeface="+mn-lt"/>
                <a:cs typeface="Times New Roman" panose="02020603050405020304" pitchFamily="18" charset="0"/>
              </a:rPr>
              <a:t>Umsetzung</a:t>
            </a:r>
            <a:r>
              <a:rPr lang="de-DE" altLang="de-DE" sz="1100" b="1" dirty="0" smtClean="0">
                <a:latin typeface="+mn-lt"/>
              </a:rPr>
              <a:t> der WRRL an den Oberflächengewässern	</a:t>
            </a:r>
            <a:r>
              <a:rPr lang="de-DE" altLang="de-DE" sz="1100" b="1" dirty="0" err="1" smtClean="0">
                <a:latin typeface="+mn-lt"/>
              </a:rPr>
              <a:t>Ausschuss</a:t>
            </a:r>
            <a:r>
              <a:rPr lang="de-DE" altLang="de-DE" sz="1100" b="1" dirty="0" smtClean="0">
                <a:latin typeface="+mn-lt"/>
              </a:rPr>
              <a:t> </a:t>
            </a:r>
            <a:r>
              <a:rPr lang="de-DE" altLang="de-DE" sz="1100" b="1" dirty="0">
                <a:latin typeface="+mn-lt"/>
              </a:rPr>
              <a:t>für Wirtschaft, Umwelt und </a:t>
            </a:r>
            <a:r>
              <a:rPr lang="de-DE" altLang="de-DE" sz="1100" b="1" dirty="0" smtClean="0">
                <a:latin typeface="+mn-lt"/>
              </a:rPr>
              <a:t>Planung am 03.06.2016</a:t>
            </a:r>
            <a:endParaRPr lang="de-DE" altLang="de-DE" sz="1100" b="1" dirty="0">
              <a:latin typeface="+mn-lt"/>
            </a:endParaRPr>
          </a:p>
          <a:p>
            <a:pPr>
              <a:defRPr/>
            </a:pPr>
            <a:endParaRPr lang="de-DE" altLang="de-DE" b="1" dirty="0" smtClean="0">
              <a:latin typeface="+mn-lt"/>
            </a:endParaRPr>
          </a:p>
        </p:txBody>
      </p:sp>
      <p:sp>
        <p:nvSpPr>
          <p:cNvPr id="6" name="Titel 1"/>
          <p:cNvSpPr txBox="1">
            <a:spLocks/>
          </p:cNvSpPr>
          <p:nvPr/>
        </p:nvSpPr>
        <p:spPr bwMode="auto">
          <a:xfrm>
            <a:off x="0" y="496888"/>
            <a:ext cx="10161588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601" tIns="50802" rIns="101601" bIns="50802" numCol="1" anchor="ctr" anchorCtr="0" compatLnSpc="1">
            <a:prstTxWarp prst="textNoShape">
              <a:avLst/>
            </a:prstTxWarp>
          </a:bodyPr>
          <a:lstStyle>
            <a:lvl1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2pPr>
            <a:lvl3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3pPr>
            <a:lvl4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4pPr>
            <a:lvl5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5pPr>
            <a:lvl6pPr marL="457171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6pPr>
            <a:lvl7pPr marL="914343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7pPr>
            <a:lvl8pPr marL="1371514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8pPr>
            <a:lvl9pPr marL="1828686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sz="2800" kern="0" dirty="0" smtClean="0"/>
              <a:t>Naturnahe Gestaltung des Mussenbach (Freckenhorst)</a:t>
            </a:r>
          </a:p>
          <a:p>
            <a:pPr algn="ctr"/>
            <a:r>
              <a:rPr lang="de-DE" sz="2000" kern="0" dirty="0" smtClean="0"/>
              <a:t>Maßnahmenträger: WBV Warendorf-Süd </a:t>
            </a:r>
            <a:endParaRPr lang="de-DE" sz="2000" kern="0" dirty="0"/>
          </a:p>
        </p:txBody>
      </p:sp>
      <p:pic>
        <p:nvPicPr>
          <p:cNvPr id="2" name="Grafik 1" descr="Bildschirmausschnit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738" y="1937792"/>
            <a:ext cx="3232899" cy="4626157"/>
          </a:xfrm>
          <a:prstGeom prst="rect">
            <a:avLst/>
          </a:prstGeom>
        </p:spPr>
      </p:pic>
      <p:cxnSp>
        <p:nvCxnSpPr>
          <p:cNvPr id="8" name="Gerade Verbindung mit Pfeil 7"/>
          <p:cNvCxnSpPr/>
          <p:nvPr/>
        </p:nvCxnSpPr>
        <p:spPr bwMode="auto">
          <a:xfrm>
            <a:off x="2704530" y="4386064"/>
            <a:ext cx="2664296" cy="1512168"/>
          </a:xfrm>
          <a:prstGeom prst="straightConnector1">
            <a:avLst/>
          </a:prstGeom>
          <a:gradFill rotWithShape="0">
            <a:gsLst>
              <a:gs pos="0">
                <a:srgbClr val="E0141E"/>
              </a:gs>
              <a:gs pos="100000">
                <a:srgbClr val="FFFFFF"/>
              </a:gs>
            </a:gsLst>
            <a:lin ang="0" scaled="1"/>
          </a:gradFill>
          <a:ln w="444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Textfeld 8"/>
          <p:cNvSpPr txBox="1"/>
          <p:nvPr/>
        </p:nvSpPr>
        <p:spPr>
          <a:xfrm>
            <a:off x="472282" y="5964143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 smtClean="0">
                <a:latin typeface="+mn-lt"/>
              </a:rPr>
              <a:t>Auszug aus UFP Mussenbach</a:t>
            </a:r>
            <a:endParaRPr lang="de-DE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8773897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22A0D558-0B1A-456C-AB8C-BE3F5F2A228A}" type="slidenum">
              <a:rPr lang="de-DE" altLang="de-DE" smtClean="0"/>
              <a:pPr>
                <a:defRPr/>
              </a:pPr>
              <a:t>19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pic>
        <p:nvPicPr>
          <p:cNvPr id="10" name="Inhaltsplatzhalter 9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53" y="1721768"/>
            <a:ext cx="4753070" cy="3702033"/>
          </a:xfrm>
        </p:spPr>
      </p:pic>
      <p:sp>
        <p:nvSpPr>
          <p:cNvPr id="9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3" name="Textfeld 2"/>
          <p:cNvSpPr txBox="1"/>
          <p:nvPr/>
        </p:nvSpPr>
        <p:spPr>
          <a:xfrm>
            <a:off x="442853" y="5566796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000" dirty="0">
                <a:latin typeface="+mn-lt"/>
              </a:rPr>
              <a:t>n</a:t>
            </a:r>
            <a:r>
              <a:rPr lang="de-DE" sz="2000" dirty="0" smtClean="0">
                <a:latin typeface="+mn-lt"/>
              </a:rPr>
              <a:t>ach Baubeginn</a:t>
            </a:r>
            <a:endParaRPr lang="de-DE" sz="2000" dirty="0">
              <a:latin typeface="+mn-lt"/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5000396" y="6731230"/>
            <a:ext cx="4032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000" dirty="0">
                <a:latin typeface="+mn-lt"/>
              </a:rPr>
              <a:t>n</a:t>
            </a:r>
            <a:r>
              <a:rPr lang="de-DE" sz="2000" dirty="0" smtClean="0">
                <a:latin typeface="+mn-lt"/>
              </a:rPr>
              <a:t>ach rd. einem Jahr</a:t>
            </a:r>
            <a:endParaRPr lang="de-DE" sz="2000" dirty="0">
              <a:latin typeface="+mn-lt"/>
            </a:endParaRPr>
          </a:p>
        </p:txBody>
      </p:sp>
      <p:pic>
        <p:nvPicPr>
          <p:cNvPr id="11" name="Picture 2" descr="G:\Amt66\Kirchhoff\Fotosammler\02.12.2014 Mussenbach\IMG_20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794" y="3326524"/>
            <a:ext cx="4541016" cy="3404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el 1"/>
          <p:cNvSpPr txBox="1">
            <a:spLocks/>
          </p:cNvSpPr>
          <p:nvPr/>
        </p:nvSpPr>
        <p:spPr bwMode="auto">
          <a:xfrm>
            <a:off x="0" y="496888"/>
            <a:ext cx="10161588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601" tIns="50802" rIns="101601" bIns="50802" numCol="1" anchor="ctr" anchorCtr="0" compatLnSpc="1">
            <a:prstTxWarp prst="textNoShape">
              <a:avLst/>
            </a:prstTxWarp>
          </a:bodyPr>
          <a:lstStyle>
            <a:lvl1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2pPr>
            <a:lvl3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3pPr>
            <a:lvl4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4pPr>
            <a:lvl5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5pPr>
            <a:lvl6pPr marL="457171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6pPr>
            <a:lvl7pPr marL="914343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7pPr>
            <a:lvl8pPr marL="1371514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8pPr>
            <a:lvl9pPr marL="1828686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sz="2800" kern="0" dirty="0" smtClean="0"/>
              <a:t>Naturnahe Gestaltung des Mussenbach (Freckenhorst)</a:t>
            </a:r>
          </a:p>
          <a:p>
            <a:pPr algn="ctr"/>
            <a:r>
              <a:rPr lang="de-DE" sz="2000" kern="0" dirty="0" smtClean="0"/>
              <a:t>Maßnahmenträger: WBV Warendorf-Süd </a:t>
            </a:r>
            <a:endParaRPr lang="de-DE" sz="2000" kern="0" dirty="0"/>
          </a:p>
        </p:txBody>
      </p:sp>
    </p:spTree>
    <p:extLst>
      <p:ext uri="{BB962C8B-B14F-4D97-AF65-F5344CB8AC3E}">
        <p14:creationId xmlns:p14="http://schemas.microsoft.com/office/powerpoint/2010/main" val="110892454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Kreis Warendorf - Der Landrat</a:t>
            </a:r>
            <a:endParaRPr lang="de-DE" altLang="de-DE" sz="1600" b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20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pic>
        <p:nvPicPr>
          <p:cNvPr id="5" name="Picture 2" descr="G:\Amt66\Kirchhoff\Fotosammler\02.12.2014 Mussenbach\IMG_20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82" y="1433736"/>
            <a:ext cx="4846835" cy="3635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778" y="3593270"/>
            <a:ext cx="4688285" cy="3513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5800874" y="1975587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latin typeface="+mn-lt"/>
              </a:rPr>
              <a:t>b</a:t>
            </a:r>
            <a:r>
              <a:rPr lang="de-DE" sz="2000" dirty="0" smtClean="0">
                <a:latin typeface="+mn-lt"/>
              </a:rPr>
              <a:t>ei Hochwasser</a:t>
            </a:r>
            <a:endParaRPr lang="de-DE" sz="2000" dirty="0">
              <a:latin typeface="+mn-lt"/>
            </a:endParaRPr>
          </a:p>
        </p:txBody>
      </p:sp>
      <p:sp>
        <p:nvSpPr>
          <p:cNvPr id="7" name="Titel 1"/>
          <p:cNvSpPr txBox="1">
            <a:spLocks/>
          </p:cNvSpPr>
          <p:nvPr/>
        </p:nvSpPr>
        <p:spPr bwMode="auto">
          <a:xfrm>
            <a:off x="0" y="496888"/>
            <a:ext cx="10161588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601" tIns="50802" rIns="101601" bIns="50802" numCol="1" anchor="ctr" anchorCtr="0" compatLnSpc="1">
            <a:prstTxWarp prst="textNoShape">
              <a:avLst/>
            </a:prstTxWarp>
          </a:bodyPr>
          <a:lstStyle>
            <a:lvl1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2pPr>
            <a:lvl3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3pPr>
            <a:lvl4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4pPr>
            <a:lvl5pPr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5pPr>
            <a:lvl6pPr marL="457171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6pPr>
            <a:lvl7pPr marL="914343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7pPr>
            <a:lvl8pPr marL="1371514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8pPr>
            <a:lvl9pPr marL="1828686" algn="l" defTabSz="1015937" rtl="0" eaLnBrk="0" fontAlgn="base" hangingPunct="0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de-DE" sz="2800" kern="0" dirty="0" smtClean="0"/>
              <a:t>Naturnahe Gestaltung des Mussenbach (Freckenhorst)</a:t>
            </a:r>
          </a:p>
          <a:p>
            <a:pPr algn="ctr"/>
            <a:r>
              <a:rPr lang="de-DE" sz="2000" kern="0" dirty="0" smtClean="0"/>
              <a:t>Maßnahmenträger: WBV Warendorf-Süd </a:t>
            </a:r>
            <a:endParaRPr lang="de-DE" sz="2000" kern="0" dirty="0"/>
          </a:p>
        </p:txBody>
      </p:sp>
    </p:spTree>
    <p:extLst>
      <p:ext uri="{BB962C8B-B14F-4D97-AF65-F5344CB8AC3E}">
        <p14:creationId xmlns:p14="http://schemas.microsoft.com/office/powerpoint/2010/main" val="266278570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21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Textfeld 4"/>
          <p:cNvSpPr txBox="1"/>
          <p:nvPr/>
        </p:nvSpPr>
        <p:spPr>
          <a:xfrm>
            <a:off x="298977" y="4818112"/>
            <a:ext cx="40324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altLang="de-DE" sz="2000" dirty="0" smtClean="0">
                <a:latin typeface="+mn-lt"/>
              </a:rPr>
              <a:t>Maßnahmen: </a:t>
            </a:r>
            <a:r>
              <a:rPr lang="de-DE" altLang="de-DE" sz="2000" dirty="0">
                <a:latin typeface="+mn-lt"/>
              </a:rPr>
              <a:t/>
            </a:r>
            <a:br>
              <a:rPr lang="de-DE" altLang="de-DE" sz="2000" dirty="0">
                <a:latin typeface="+mn-lt"/>
              </a:rPr>
            </a:br>
            <a:r>
              <a:rPr lang="de-DE" altLang="de-DE" sz="2000" dirty="0" smtClean="0">
                <a:latin typeface="+mn-lt"/>
              </a:rPr>
              <a:t>- Renaturierung </a:t>
            </a:r>
            <a:r>
              <a:rPr lang="de-DE" altLang="de-DE" sz="2000" dirty="0">
                <a:latin typeface="+mn-lt"/>
              </a:rPr>
              <a:t>auf </a:t>
            </a:r>
            <a:r>
              <a:rPr lang="de-DE" altLang="de-DE" sz="2000" dirty="0" smtClean="0">
                <a:latin typeface="+mn-lt"/>
              </a:rPr>
              <a:t>d</a:t>
            </a:r>
            <a:r>
              <a:rPr lang="de-DE" altLang="de-DE" sz="2000" dirty="0">
                <a:latin typeface="+mn-lt"/>
              </a:rPr>
              <a:t>. </a:t>
            </a:r>
            <a:r>
              <a:rPr lang="de-DE" altLang="de-DE" sz="2000" dirty="0" smtClean="0">
                <a:latin typeface="+mn-lt"/>
              </a:rPr>
              <a:t>650lfdm</a:t>
            </a:r>
            <a:r>
              <a:rPr lang="de-DE" altLang="de-DE" sz="2000" dirty="0">
                <a:latin typeface="+mn-lt"/>
              </a:rPr>
              <a:t/>
            </a:r>
            <a:br>
              <a:rPr lang="de-DE" altLang="de-DE" sz="2000" dirty="0">
                <a:latin typeface="+mn-lt"/>
              </a:rPr>
            </a:br>
            <a:r>
              <a:rPr lang="de-DE" altLang="de-DE" sz="2000" dirty="0" smtClean="0">
                <a:latin typeface="+mn-lt"/>
              </a:rPr>
              <a:t>- Totholz einbringen</a:t>
            </a:r>
            <a:r>
              <a:rPr lang="de-DE" altLang="de-DE" sz="2000" dirty="0">
                <a:latin typeface="+mn-lt"/>
              </a:rPr>
              <a:t/>
            </a:r>
            <a:br>
              <a:rPr lang="de-DE" altLang="de-DE" sz="2000" dirty="0">
                <a:latin typeface="+mn-lt"/>
              </a:rPr>
            </a:br>
            <a:r>
              <a:rPr lang="de-DE" altLang="de-DE" sz="2000" dirty="0" smtClean="0">
                <a:latin typeface="+mn-lt"/>
              </a:rPr>
              <a:t>- Aufweitung </a:t>
            </a:r>
            <a:r>
              <a:rPr lang="de-DE" altLang="de-DE" sz="2000" dirty="0">
                <a:latin typeface="+mn-lt"/>
              </a:rPr>
              <a:t>des </a:t>
            </a:r>
            <a:r>
              <a:rPr lang="de-DE" altLang="de-DE" sz="2000" dirty="0" smtClean="0">
                <a:latin typeface="+mn-lt"/>
              </a:rPr>
              <a:t>Gerinnes </a:t>
            </a:r>
            <a:r>
              <a:rPr lang="de-DE" altLang="de-DE" sz="2000" dirty="0">
                <a:latin typeface="+mn-lt"/>
              </a:rPr>
              <a:t/>
            </a:r>
            <a:br>
              <a:rPr lang="de-DE" altLang="de-DE" sz="2000" dirty="0">
                <a:latin typeface="+mn-lt"/>
              </a:rPr>
            </a:br>
            <a:r>
              <a:rPr lang="de-DE" altLang="de-DE" sz="2000" dirty="0" smtClean="0">
                <a:latin typeface="+mn-lt"/>
              </a:rPr>
              <a:t>- eigendynamische Entwicklung  Gewässerrandstreifen sichern</a:t>
            </a:r>
            <a:endParaRPr lang="de-DE" sz="2000" dirty="0">
              <a:latin typeface="+mn-lt"/>
            </a:endParaRPr>
          </a:p>
        </p:txBody>
      </p:sp>
      <p:sp>
        <p:nvSpPr>
          <p:cNvPr id="8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pic>
        <p:nvPicPr>
          <p:cNvPr id="2" name="Grafik 1" descr="Bildschirmausschnitt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47" y="2275711"/>
            <a:ext cx="3829857" cy="25424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Grafik 5" descr="Bildschirmausschnit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110" y="2279134"/>
            <a:ext cx="5266072" cy="448661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141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des Brüggenbachs in Freckenhorst</a:t>
            </a:r>
          </a:p>
          <a:p>
            <a:pPr>
              <a:spcBef>
                <a:spcPct val="50000"/>
              </a:spcBef>
            </a:pPr>
            <a:r>
              <a:rPr lang="de-DE" altLang="de-DE" sz="2000" b="1" dirty="0" smtClean="0">
                <a:latin typeface="+mn-lt"/>
              </a:rPr>
              <a:t>Maßnahmenträger: WBV Warendorf-Süd</a:t>
            </a:r>
            <a:endParaRPr lang="de-DE" altLang="de-DE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4325794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22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grpSp>
        <p:nvGrpSpPr>
          <p:cNvPr id="5" name="Gruppieren 4"/>
          <p:cNvGrpSpPr/>
          <p:nvPr/>
        </p:nvGrpSpPr>
        <p:grpSpPr>
          <a:xfrm>
            <a:off x="361438" y="2025218"/>
            <a:ext cx="9450649" cy="5046942"/>
            <a:chOff x="361438" y="2025218"/>
            <a:chExt cx="9450649" cy="5046942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438" y="2025218"/>
              <a:ext cx="4694237" cy="3524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Grafik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2762" y="3307666"/>
              <a:ext cx="5019325" cy="3764494"/>
            </a:xfrm>
            <a:prstGeom prst="rect">
              <a:avLst/>
            </a:prstGeom>
          </p:spPr>
        </p:pic>
        <p:sp>
          <p:nvSpPr>
            <p:cNvPr id="2" name="Textfeld 1"/>
            <p:cNvSpPr txBox="1"/>
            <p:nvPr/>
          </p:nvSpPr>
          <p:spPr>
            <a:xfrm>
              <a:off x="367610" y="5519380"/>
              <a:ext cx="30243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de-DE" sz="2000" dirty="0" smtClean="0">
                  <a:latin typeface="+mn-lt"/>
                </a:rPr>
                <a:t>vorher</a:t>
              </a:r>
              <a:endParaRPr lang="de-DE" sz="2000" dirty="0">
                <a:latin typeface="+mn-lt"/>
              </a:endParaRPr>
            </a:p>
          </p:txBody>
        </p:sp>
        <p:sp>
          <p:nvSpPr>
            <p:cNvPr id="9" name="Textfeld 8"/>
            <p:cNvSpPr txBox="1"/>
            <p:nvPr/>
          </p:nvSpPr>
          <p:spPr>
            <a:xfrm>
              <a:off x="832322" y="6655646"/>
              <a:ext cx="39604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de-DE" sz="2000" dirty="0" smtClean="0">
                  <a:latin typeface="+mn-lt"/>
                </a:rPr>
                <a:t>Nach Abschluss der Erdarbeiten</a:t>
              </a:r>
              <a:endParaRPr lang="de-DE" sz="2000" dirty="0">
                <a:latin typeface="+mn-lt"/>
              </a:endParaRPr>
            </a:p>
          </p:txBody>
        </p:sp>
      </p:grp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141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des Brüggenbachs in Freckenhorst</a:t>
            </a:r>
          </a:p>
          <a:p>
            <a:pPr>
              <a:spcBef>
                <a:spcPct val="50000"/>
              </a:spcBef>
            </a:pPr>
            <a:r>
              <a:rPr lang="de-DE" altLang="de-DE" sz="2000" b="1" dirty="0" smtClean="0">
                <a:latin typeface="+mn-lt"/>
              </a:rPr>
              <a:t>Maßnahmenträger: WBV Warendorf-Süd</a:t>
            </a:r>
            <a:endParaRPr lang="de-DE" altLang="de-DE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2185549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23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141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des Brüggenbachs in Freckenhorst</a:t>
            </a:r>
          </a:p>
          <a:p>
            <a:pPr>
              <a:spcBef>
                <a:spcPct val="50000"/>
              </a:spcBef>
            </a:pPr>
            <a:r>
              <a:rPr lang="de-DE" altLang="de-DE" sz="2000" b="1" dirty="0" smtClean="0">
                <a:latin typeface="+mn-lt"/>
              </a:rPr>
              <a:t>Maßnahmenträger: WBV Warendorf-Süd</a:t>
            </a:r>
            <a:endParaRPr lang="de-DE" altLang="de-DE" sz="2000" b="1" dirty="0">
              <a:latin typeface="+mn-lt"/>
            </a:endParaRPr>
          </a:p>
        </p:txBody>
      </p:sp>
      <p:grpSp>
        <p:nvGrpSpPr>
          <p:cNvPr id="2" name="Gruppieren 1"/>
          <p:cNvGrpSpPr/>
          <p:nvPr/>
        </p:nvGrpSpPr>
        <p:grpSpPr>
          <a:xfrm>
            <a:off x="390426" y="2009800"/>
            <a:ext cx="9356733" cy="4940510"/>
            <a:chOff x="390426" y="2009800"/>
            <a:chExt cx="9356733" cy="4940510"/>
          </a:xfrm>
        </p:grpSpPr>
        <p:pic>
          <p:nvPicPr>
            <p:cNvPr id="7" name="Grafik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426" y="2009800"/>
              <a:ext cx="4690368" cy="3517776"/>
            </a:xfrm>
            <a:prstGeom prst="rect">
              <a:avLst/>
            </a:prstGeom>
          </p:spPr>
        </p:pic>
        <p:pic>
          <p:nvPicPr>
            <p:cNvPr id="8" name="Grafik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4770" y="3288518"/>
              <a:ext cx="4882389" cy="3661792"/>
            </a:xfrm>
            <a:prstGeom prst="rect">
              <a:avLst/>
            </a:prstGeom>
          </p:spPr>
        </p:pic>
        <p:sp>
          <p:nvSpPr>
            <p:cNvPr id="9" name="Textfeld 8"/>
            <p:cNvSpPr txBox="1"/>
            <p:nvPr/>
          </p:nvSpPr>
          <p:spPr>
            <a:xfrm>
              <a:off x="616298" y="6258272"/>
              <a:ext cx="39604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de-DE" sz="2000" dirty="0" smtClean="0">
                  <a:latin typeface="+mn-lt"/>
                </a:rPr>
                <a:t>Nach Abschluss der Erdarbeiten</a:t>
              </a:r>
              <a:endParaRPr lang="de-DE" sz="2000" dirty="0"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542297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24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grpSp>
        <p:nvGrpSpPr>
          <p:cNvPr id="7" name="Gruppieren 6"/>
          <p:cNvGrpSpPr/>
          <p:nvPr/>
        </p:nvGrpSpPr>
        <p:grpSpPr>
          <a:xfrm>
            <a:off x="620744" y="1865784"/>
            <a:ext cx="9013310" cy="5073179"/>
            <a:chOff x="620744" y="1865784"/>
            <a:chExt cx="9013310" cy="5073179"/>
          </a:xfrm>
        </p:grpSpPr>
        <p:pic>
          <p:nvPicPr>
            <p:cNvPr id="2" name="Grafik 1" descr="Bildschirmausschnitt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744" y="1865784"/>
              <a:ext cx="2943114" cy="287746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0634" y="2297832"/>
              <a:ext cx="5993420" cy="4641131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9" name="Gerade Verbindung mit Pfeil 8"/>
            <p:cNvCxnSpPr/>
            <p:nvPr/>
          </p:nvCxnSpPr>
          <p:spPr bwMode="auto">
            <a:xfrm>
              <a:off x="2704530" y="3954016"/>
              <a:ext cx="3744416" cy="864096"/>
            </a:xfrm>
            <a:prstGeom prst="straightConnector1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0" scaled="1"/>
            </a:gradFill>
            <a:ln w="381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559142"/>
            <a:ext cx="10161588" cy="1077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der Hessel in Milte</a:t>
            </a:r>
          </a:p>
          <a:p>
            <a:pPr>
              <a:spcBef>
                <a:spcPct val="50000"/>
              </a:spcBef>
            </a:pPr>
            <a:r>
              <a:rPr lang="de-DE" altLang="de-DE" sz="2400" b="1" dirty="0" smtClean="0">
                <a:latin typeface="+mn-lt"/>
              </a:rPr>
              <a:t>Maßnahmenträger: WBV Warendorf- Nord</a:t>
            </a:r>
            <a:endParaRPr lang="de-DE" altLang="de-DE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94944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F:\66 Umweltschutz\66.19 Wasserwirtschaft und Gewässerschutz\66.19.07 Gewässerschutz\66.31.07 Ausbau § 68 WHG\Maßnahmenarchiv\13_28868 Durchgängigkeit Hessel_Königstal\Fotos\2014-08-05\IMG_14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4730" y="2911196"/>
            <a:ext cx="5248357" cy="3936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25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pic>
        <p:nvPicPr>
          <p:cNvPr id="1027" name="Picture 3" descr="F:\66 Umweltschutz\66.19 Wasserwirtschaft und Gewässerschutz\66.19.07 Gewässerschutz\66.31.07 Ausbau § 68 WHG\Maßnahmenarchiv\13_28868 Durchgängigkeit Hessel_Königstal\Fotos\2014-03-24\IMG_09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90" y="1721768"/>
            <a:ext cx="4544053" cy="3408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5196652" y="1721768"/>
            <a:ext cx="3113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 smtClean="0">
                <a:latin typeface="+mn-lt"/>
              </a:rPr>
              <a:t>Während der Bauphase</a:t>
            </a:r>
            <a:endParaRPr lang="de-DE" sz="2000" dirty="0">
              <a:latin typeface="+mn-lt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2079666" y="6457890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 smtClean="0">
                <a:latin typeface="+mn-lt"/>
              </a:rPr>
              <a:t>1,5 Jahre später</a:t>
            </a:r>
            <a:endParaRPr lang="de-DE" sz="2000" dirty="0">
              <a:latin typeface="+mn-lt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0" y="497632"/>
            <a:ext cx="10161588" cy="1077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der Hessel in Milte</a:t>
            </a:r>
          </a:p>
          <a:p>
            <a:pPr>
              <a:spcBef>
                <a:spcPct val="50000"/>
              </a:spcBef>
            </a:pPr>
            <a:r>
              <a:rPr lang="de-DE" altLang="de-DE" sz="2400" b="1" dirty="0" smtClean="0">
                <a:latin typeface="+mn-lt"/>
              </a:rPr>
              <a:t>Maßnahmenträger: WBV Warendorf- Nord</a:t>
            </a:r>
            <a:endParaRPr lang="de-DE" altLang="de-DE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9012906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26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pic>
        <p:nvPicPr>
          <p:cNvPr id="8" name="Picture 2" descr="F:\66 Umweltschutz\66.19 Wasserwirtschaft und Gewässerschutz\66.19.07 Gewässerschutz\66.31.07 Ausbau § 68 WHG\Maßnahmenarchiv\13_28868 Durchgängigkeit Hessel_Königstal\Fotos\2014-06-13\IMG_08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617" y="1762185"/>
            <a:ext cx="5080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F:\66 Umweltschutz\66.19 Wasserwirtschaft und Gewässerschutz\66.19.07 Gewässerschutz\66.31.07 Ausbau § 68 WHG\Maßnahmenarchiv\13_28868 Durchgängigkeit Hessel_Königstal\Fotos\2014-06-13\IMG_089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8" y="3548353"/>
            <a:ext cx="4887912" cy="366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1696245" y="1762185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2000" dirty="0" smtClean="0">
                <a:latin typeface="+mn-lt"/>
              </a:rPr>
              <a:t>Totholzeinbau</a:t>
            </a:r>
            <a:endParaRPr lang="de-DE" sz="2000" dirty="0">
              <a:latin typeface="+mn-lt"/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5143500" y="6813780"/>
            <a:ext cx="4104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000" dirty="0" smtClean="0">
                <a:latin typeface="+mn-lt"/>
              </a:rPr>
              <a:t>Nutzung durch die Anlieger</a:t>
            </a:r>
            <a:endParaRPr lang="de-DE" sz="2000" dirty="0">
              <a:latin typeface="+mn-lt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8930" y="425624"/>
            <a:ext cx="10161588" cy="1077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der Hessel in Milte</a:t>
            </a:r>
          </a:p>
          <a:p>
            <a:pPr>
              <a:spcBef>
                <a:spcPct val="50000"/>
              </a:spcBef>
            </a:pPr>
            <a:r>
              <a:rPr lang="de-DE" altLang="de-DE" sz="2400" b="1" dirty="0" smtClean="0">
                <a:latin typeface="+mn-lt"/>
              </a:rPr>
              <a:t>Maßnahmenträger: WBV Warendorf- Nord</a:t>
            </a:r>
            <a:endParaRPr lang="de-DE" altLang="de-DE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0221529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27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1077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der Hessel in Milte</a:t>
            </a:r>
          </a:p>
          <a:p>
            <a:pPr>
              <a:spcBef>
                <a:spcPct val="50000"/>
              </a:spcBef>
            </a:pPr>
            <a:r>
              <a:rPr lang="de-DE" altLang="de-DE" sz="2400" b="1" dirty="0" smtClean="0">
                <a:latin typeface="+mn-lt"/>
              </a:rPr>
              <a:t>Maßnahmenträger: WBV Warendorf- Nord</a:t>
            </a:r>
            <a:endParaRPr lang="de-DE" altLang="de-DE" sz="2000" b="1" dirty="0">
              <a:latin typeface="+mn-lt"/>
            </a:endParaRPr>
          </a:p>
        </p:txBody>
      </p:sp>
      <p:pic>
        <p:nvPicPr>
          <p:cNvPr id="2051" name="Picture 3" descr="F:\66 Umweltschutz\66.19 Wasserwirtschaft und Gewässerschutz\66.19.07 Gewässerschutz\66.31.07 Ausbau § 68 WHG\Maßnahmenarchiv\13_28868 Durchgängigkeit Hessel_Königstal\Fotos\2016-02-10\IMG_46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762" y="3449960"/>
            <a:ext cx="4690318" cy="351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66 Umweltschutz\66.19 Wasserwirtschaft und Gewässerschutz\66.19.07 Gewässerschutz\66.31.07 Ausbau § 68 WHG\Maßnahmenarchiv\13_28868 Durchgängigkeit Hessel_Königstal\Fotos\2016-04-21\IMG_10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75" y="2046962"/>
            <a:ext cx="4248472" cy="318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4792762" y="2065099"/>
            <a:ext cx="475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000" dirty="0" smtClean="0">
                <a:latin typeface="+mn-lt"/>
              </a:rPr>
              <a:t>erste eigendynamische Entwicklungen</a:t>
            </a:r>
            <a:endParaRPr lang="de-DE" sz="2000" dirty="0">
              <a:latin typeface="+mn-lt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616298" y="6562011"/>
            <a:ext cx="4176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2000" dirty="0" err="1" smtClean="0">
                <a:latin typeface="+mn-lt"/>
              </a:rPr>
              <a:t>eingestaute</a:t>
            </a:r>
            <a:r>
              <a:rPr lang="de-DE" sz="2000" dirty="0" smtClean="0">
                <a:latin typeface="+mn-lt"/>
              </a:rPr>
              <a:t> Aue bei Hochwasser</a:t>
            </a:r>
            <a:endParaRPr lang="de-DE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5051521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28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984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der Hessel in Milte</a:t>
            </a:r>
          </a:p>
          <a:p>
            <a:pPr>
              <a:spcBef>
                <a:spcPct val="50000"/>
              </a:spcBef>
            </a:pPr>
            <a:r>
              <a:rPr lang="de-DE" altLang="de-DE" sz="2000" b="1" dirty="0" smtClean="0">
                <a:latin typeface="+mn-lt"/>
              </a:rPr>
              <a:t>Maßnahmenträger: Bau- und Liegenschaftsbetrieb NRW</a:t>
            </a:r>
            <a:endParaRPr lang="de-DE" altLang="de-DE" sz="2000" b="1" dirty="0">
              <a:latin typeface="+mn-lt"/>
            </a:endParaRPr>
          </a:p>
        </p:txBody>
      </p:sp>
      <p:pic>
        <p:nvPicPr>
          <p:cNvPr id="2" name="Grafik 1" descr="Bildschirmausschnitt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t="3085"/>
          <a:stretch/>
        </p:blipFill>
        <p:spPr>
          <a:xfrm>
            <a:off x="804838" y="3552824"/>
            <a:ext cx="8833430" cy="323135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Grafik 7" descr="Bildschirmausschnit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" y="1554519"/>
            <a:ext cx="2233506" cy="241634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Textfeld 8"/>
          <p:cNvSpPr txBox="1"/>
          <p:nvPr/>
        </p:nvSpPr>
        <p:spPr>
          <a:xfrm>
            <a:off x="3280594" y="2009800"/>
            <a:ext cx="59766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000" dirty="0" smtClean="0">
                <a:latin typeface="+mn-lt"/>
              </a:rPr>
              <a:t>Maßnahmen:</a:t>
            </a:r>
          </a:p>
          <a:p>
            <a:pPr algn="l"/>
            <a:r>
              <a:rPr lang="de-DE" sz="2000" dirty="0" smtClean="0">
                <a:latin typeface="+mn-lt"/>
              </a:rPr>
              <a:t>Anlage </a:t>
            </a:r>
            <a:r>
              <a:rPr lang="de-DE" sz="2000" dirty="0">
                <a:latin typeface="+mn-lt"/>
              </a:rPr>
              <a:t>von Steilufern zur Förderung der Breitenvarianz, Einbau von Totholz sowie Umgestaltung einer Sohlschwelle in eine Sohlgleite</a:t>
            </a:r>
          </a:p>
        </p:txBody>
      </p:sp>
    </p:spTree>
    <p:extLst>
      <p:ext uri="{BB962C8B-B14F-4D97-AF65-F5344CB8AC3E}">
        <p14:creationId xmlns:p14="http://schemas.microsoft.com/office/powerpoint/2010/main" val="243840412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29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984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der Hessel in Milte</a:t>
            </a:r>
          </a:p>
          <a:p>
            <a:pPr>
              <a:spcBef>
                <a:spcPct val="50000"/>
              </a:spcBef>
            </a:pPr>
            <a:r>
              <a:rPr lang="de-DE" altLang="de-DE" sz="2000" b="1" dirty="0" smtClean="0">
                <a:latin typeface="+mn-lt"/>
              </a:rPr>
              <a:t>Maßnahmenträger: Bau- und Liegenschaftsbetrieb NRW</a:t>
            </a:r>
            <a:endParaRPr lang="de-DE" altLang="de-DE" sz="2000" b="1" dirty="0">
              <a:latin typeface="+mn-lt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74" y="1721768"/>
            <a:ext cx="4464496" cy="3348372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754" y="3521968"/>
            <a:ext cx="4824536" cy="3618402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1624410" y="5682208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latin typeface="+mn-lt"/>
              </a:rPr>
              <a:t>v</a:t>
            </a:r>
            <a:r>
              <a:rPr lang="de-DE" sz="2000" dirty="0" smtClean="0">
                <a:latin typeface="+mn-lt"/>
              </a:rPr>
              <a:t>or Baubeginn</a:t>
            </a:r>
            <a:endParaRPr lang="de-DE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9040425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30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4" name="Rechteck 3"/>
          <p:cNvSpPr/>
          <p:nvPr/>
        </p:nvSpPr>
        <p:spPr>
          <a:xfrm>
            <a:off x="5290096" y="2616289"/>
            <a:ext cx="45480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spcAft>
                <a:spcPts val="0"/>
              </a:spcAft>
            </a:pPr>
            <a:r>
              <a:rPr lang="de-DE" sz="2000" dirty="0" smtClean="0">
                <a:latin typeface="+mn-lt"/>
                <a:ea typeface="Times New Roman"/>
              </a:rPr>
              <a:t>erste eigendynamische Entwicklungen</a:t>
            </a:r>
            <a:endParaRPr lang="de-DE" sz="2000" dirty="0">
              <a:latin typeface="+mn-lt"/>
              <a:ea typeface="Times New Roman"/>
            </a:endParaRPr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984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der Hessel in Milte</a:t>
            </a:r>
          </a:p>
          <a:p>
            <a:pPr>
              <a:spcBef>
                <a:spcPct val="50000"/>
              </a:spcBef>
            </a:pPr>
            <a:r>
              <a:rPr lang="de-DE" altLang="de-DE" sz="2000" b="1" dirty="0" smtClean="0">
                <a:latin typeface="+mn-lt"/>
              </a:rPr>
              <a:t>Maßnahmenträger: Bau- und Liegenschaftsbetrieb NRW</a:t>
            </a:r>
            <a:endParaRPr lang="de-DE" altLang="de-DE" sz="2000" b="1" dirty="0">
              <a:latin typeface="+mn-lt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82" y="1865784"/>
            <a:ext cx="4392488" cy="3294366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730" y="3482271"/>
            <a:ext cx="4824536" cy="3618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3036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31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141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des Wieninger Bachs in Hoetmar</a:t>
            </a:r>
          </a:p>
          <a:p>
            <a:pPr>
              <a:spcBef>
                <a:spcPct val="50000"/>
              </a:spcBef>
            </a:pPr>
            <a:r>
              <a:rPr lang="de-DE" altLang="de-DE" sz="2000" b="1" dirty="0" smtClean="0">
                <a:latin typeface="+mn-lt"/>
              </a:rPr>
              <a:t>Maßnahmenträger: WBV Warendorf-Süd</a:t>
            </a:r>
            <a:endParaRPr lang="de-DE" altLang="de-DE" sz="2000" b="1" dirty="0">
              <a:latin typeface="+mn-lt"/>
            </a:endParaRPr>
          </a:p>
        </p:txBody>
      </p:sp>
      <p:pic>
        <p:nvPicPr>
          <p:cNvPr id="7" name="Grafik 6" descr="Bildschirmausschnit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506" y="4026024"/>
            <a:ext cx="7476161" cy="3200162"/>
          </a:xfrm>
          <a:prstGeom prst="rect">
            <a:avLst/>
          </a:prstGeom>
        </p:spPr>
      </p:pic>
      <p:pic>
        <p:nvPicPr>
          <p:cNvPr id="4" name="Grafik 3" descr="Bildschirmausschnit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74" y="2225825"/>
            <a:ext cx="4536504" cy="310013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2492442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32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141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des Wieninger Bachs in Hoetmar</a:t>
            </a:r>
          </a:p>
          <a:p>
            <a:pPr>
              <a:spcBef>
                <a:spcPct val="50000"/>
              </a:spcBef>
            </a:pPr>
            <a:r>
              <a:rPr lang="de-DE" altLang="de-DE" sz="2000" b="1" dirty="0" smtClean="0">
                <a:latin typeface="+mn-lt"/>
              </a:rPr>
              <a:t>Maßnahmenträger: WBV Warendorf-Süd</a:t>
            </a:r>
            <a:endParaRPr lang="de-DE" altLang="de-DE" sz="2000" b="1" dirty="0">
              <a:latin typeface="+mn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31" y="2081808"/>
            <a:ext cx="4322763" cy="324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\\F30270\home3\Mitarbeiter\VogelChristiane\Desktop\WUPA 03.06.2016\1. Spatenstich Wieninger Bac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754" y="3540381"/>
            <a:ext cx="5112568" cy="3569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904330" y="6705028"/>
            <a:ext cx="3816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2000" dirty="0" smtClean="0">
                <a:latin typeface="+mn-lt"/>
              </a:rPr>
              <a:t>1. Spatenstich am 25.05.2016</a:t>
            </a:r>
            <a:endParaRPr lang="de-DE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9105757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33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984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der Angelniederung</a:t>
            </a:r>
          </a:p>
          <a:p>
            <a:pPr>
              <a:spcBef>
                <a:spcPct val="50000"/>
              </a:spcBef>
            </a:pPr>
            <a:r>
              <a:rPr lang="de-DE" altLang="de-DE" sz="2000" b="1" dirty="0" smtClean="0">
                <a:latin typeface="+mn-lt"/>
              </a:rPr>
              <a:t>Maßnahmenträger: Gemeinde Everswinkel</a:t>
            </a:r>
            <a:endParaRPr lang="de-DE" altLang="de-DE" sz="2000" b="1" dirty="0">
              <a:latin typeface="+mn-lt"/>
            </a:endParaRPr>
          </a:p>
        </p:txBody>
      </p:sp>
      <p:pic>
        <p:nvPicPr>
          <p:cNvPr id="2" name="Grafik 1" descr="Bildschirmausschnit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658" y="2544587"/>
            <a:ext cx="5688632" cy="44336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Grafik 3" descr="Bildschirmausschnit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06" y="1554519"/>
            <a:ext cx="3467584" cy="370574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6608370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34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984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Ökologische Verbesserung der Angelniederung</a:t>
            </a:r>
          </a:p>
          <a:p>
            <a:pPr>
              <a:spcBef>
                <a:spcPct val="50000"/>
              </a:spcBef>
            </a:pPr>
            <a:r>
              <a:rPr lang="de-DE" altLang="de-DE" sz="2000" b="1" dirty="0" smtClean="0">
                <a:latin typeface="+mn-lt"/>
              </a:rPr>
              <a:t>Maßnahmenträger: Gemeinde Everswinkel</a:t>
            </a:r>
            <a:endParaRPr lang="de-DE" altLang="de-DE" sz="2000" b="1" dirty="0">
              <a:latin typeface="+mn-lt"/>
            </a:endParaRPr>
          </a:p>
        </p:txBody>
      </p:sp>
      <p:pic>
        <p:nvPicPr>
          <p:cNvPr id="2" name="Grafik 1" descr="Bildschirmausschnitt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7"/>
          <a:stretch/>
        </p:blipFill>
        <p:spPr>
          <a:xfrm>
            <a:off x="832322" y="1843228"/>
            <a:ext cx="5179430" cy="468655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Textfeld 3"/>
          <p:cNvSpPr txBox="1"/>
          <p:nvPr/>
        </p:nvSpPr>
        <p:spPr>
          <a:xfrm>
            <a:off x="6160914" y="1865784"/>
            <a:ext cx="36724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latin typeface="+mn-lt"/>
              </a:rPr>
              <a:t>g</a:t>
            </a:r>
            <a:r>
              <a:rPr lang="de-DE" sz="2000" dirty="0" smtClean="0">
                <a:latin typeface="+mn-lt"/>
              </a:rPr>
              <a:t>eplante Maßnahmen:</a:t>
            </a:r>
          </a:p>
          <a:p>
            <a:endParaRPr lang="de-DE" sz="2000" dirty="0" smtClean="0">
              <a:latin typeface="+mn-lt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 smtClean="0">
                <a:latin typeface="+mn-lt"/>
              </a:rPr>
              <a:t>Aufbrechen der Ufersicherung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 smtClean="0">
                <a:latin typeface="+mn-lt"/>
              </a:rPr>
              <a:t>Einbringen von Totholz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 smtClean="0">
                <a:latin typeface="+mn-lt"/>
              </a:rPr>
              <a:t>Umgestaltung Böschungen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000" dirty="0" smtClean="0">
                <a:latin typeface="+mn-lt"/>
              </a:rPr>
              <a:t>Pflanzung einheimischer Gehölze</a:t>
            </a:r>
            <a:endParaRPr lang="de-DE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599362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35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984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Renaturierung Ems- Strahlursprung SU 8</a:t>
            </a:r>
          </a:p>
          <a:p>
            <a:pPr>
              <a:spcBef>
                <a:spcPct val="50000"/>
              </a:spcBef>
            </a:pPr>
            <a:r>
              <a:rPr lang="de-DE" altLang="de-DE" sz="2000" b="1" dirty="0" smtClean="0">
                <a:latin typeface="+mn-lt"/>
              </a:rPr>
              <a:t>Maßnahmenträger: Städte Sassenberg und Warendorf</a:t>
            </a:r>
            <a:endParaRPr lang="de-DE" altLang="de-DE" sz="2000" b="1" dirty="0">
              <a:latin typeface="+mn-lt"/>
            </a:endParaRPr>
          </a:p>
        </p:txBody>
      </p:sp>
      <p:pic>
        <p:nvPicPr>
          <p:cNvPr id="4" name="Grafik 3" descr="Bildschirmausschnit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06" y="1649760"/>
            <a:ext cx="6840760" cy="507489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feld 6"/>
          <p:cNvSpPr txBox="1"/>
          <p:nvPr/>
        </p:nvSpPr>
        <p:spPr>
          <a:xfrm>
            <a:off x="7673082" y="6006695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000" dirty="0" smtClean="0">
                <a:latin typeface="+mn-lt"/>
              </a:rPr>
              <a:t>Auszug aus UFP Ems</a:t>
            </a:r>
          </a:p>
        </p:txBody>
      </p:sp>
    </p:spTree>
    <p:extLst>
      <p:ext uri="{BB962C8B-B14F-4D97-AF65-F5344CB8AC3E}">
        <p14:creationId xmlns:p14="http://schemas.microsoft.com/office/powerpoint/2010/main" val="205405486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36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141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Schaffung der Durchgängigkeit Bever, Eltingmühlenbach und Frankenbach</a:t>
            </a:r>
            <a:endParaRPr lang="de-DE" altLang="de-DE" sz="2800" b="1" dirty="0" smtClean="0">
              <a:latin typeface="+mn-lt"/>
            </a:endParaRPr>
          </a:p>
          <a:p>
            <a:pPr>
              <a:spcBef>
                <a:spcPct val="50000"/>
              </a:spcBef>
            </a:pPr>
            <a:r>
              <a:rPr lang="de-DE" altLang="de-DE" sz="2000" b="1" dirty="0" smtClean="0">
                <a:latin typeface="+mn-lt"/>
              </a:rPr>
              <a:t>Maßnahmenträger: </a:t>
            </a:r>
            <a:r>
              <a:rPr lang="de-DE" altLang="de-DE" sz="2000" b="1" dirty="0" smtClean="0">
                <a:latin typeface="+mn-lt"/>
              </a:rPr>
              <a:t>Gemeinde Ostbevern und WBV Ostbevern</a:t>
            </a:r>
            <a:endParaRPr lang="de-DE" altLang="de-DE" sz="2000" b="1" dirty="0">
              <a:latin typeface="+mn-lt"/>
            </a:endParaRPr>
          </a:p>
        </p:txBody>
      </p:sp>
      <p:pic>
        <p:nvPicPr>
          <p:cNvPr id="2" name="Grafik 1" descr="Bildschirmausschnit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652" y="2225824"/>
            <a:ext cx="8167452" cy="448361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feld 6"/>
          <p:cNvSpPr txBox="1"/>
          <p:nvPr/>
        </p:nvSpPr>
        <p:spPr>
          <a:xfrm>
            <a:off x="594652" y="6709440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000" dirty="0" smtClean="0">
                <a:latin typeface="+mn-lt"/>
              </a:rPr>
              <a:t>Auszug aus Vorplanung</a:t>
            </a:r>
          </a:p>
        </p:txBody>
      </p:sp>
    </p:spTree>
    <p:extLst>
      <p:ext uri="{BB962C8B-B14F-4D97-AF65-F5344CB8AC3E}">
        <p14:creationId xmlns:p14="http://schemas.microsoft.com/office/powerpoint/2010/main" val="89852579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37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2670" y="3449960"/>
            <a:ext cx="10161588" cy="52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Gewässerunterhaltung im Kreis Warendorf</a:t>
            </a:r>
          </a:p>
        </p:txBody>
      </p:sp>
    </p:spTree>
    <p:extLst>
      <p:ext uri="{BB962C8B-B14F-4D97-AF65-F5344CB8AC3E}">
        <p14:creationId xmlns:p14="http://schemas.microsoft.com/office/powerpoint/2010/main" val="359793050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38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4" name="Rechteck 3"/>
          <p:cNvSpPr/>
          <p:nvPr/>
        </p:nvSpPr>
        <p:spPr>
          <a:xfrm>
            <a:off x="904330" y="1361728"/>
            <a:ext cx="856895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lang="de-DE" sz="2400" dirty="0" smtClean="0">
                <a:latin typeface="+mn-lt"/>
                <a:ea typeface="Times New Roman"/>
              </a:rPr>
              <a:t>Begriff der Gewässerunterhaltung</a:t>
            </a:r>
          </a:p>
          <a:p>
            <a:pPr algn="l">
              <a:spcAft>
                <a:spcPts val="0"/>
              </a:spcAft>
            </a:pPr>
            <a:endParaRPr lang="de-DE" sz="2400" dirty="0" smtClean="0">
              <a:latin typeface="+mn-lt"/>
              <a:ea typeface="Times New Roman"/>
            </a:endParaRPr>
          </a:p>
          <a:p>
            <a:pPr marL="342900" indent="-342900" algn="l">
              <a:spcAft>
                <a:spcPts val="0"/>
              </a:spcAft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de-DE" sz="2400" dirty="0" smtClean="0">
                <a:latin typeface="+mn-lt"/>
                <a:ea typeface="Times New Roman"/>
              </a:rPr>
              <a:t>Sicherstellung des ordnungsgemäßen Wasserabfluss (§ 39 WHG)</a:t>
            </a:r>
          </a:p>
          <a:p>
            <a:pPr marL="342900" indent="-342900" algn="l">
              <a:spcAft>
                <a:spcPts val="0"/>
              </a:spcAft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endParaRPr lang="de-DE" sz="2400" dirty="0" smtClean="0">
              <a:latin typeface="+mn-lt"/>
              <a:ea typeface="Times New Roman"/>
            </a:endParaRPr>
          </a:p>
          <a:p>
            <a:pPr marL="342900" indent="-342900" algn="l">
              <a:spcAft>
                <a:spcPts val="0"/>
              </a:spcAft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de-DE" sz="2400" dirty="0" smtClean="0">
                <a:latin typeface="+mn-lt"/>
                <a:ea typeface="Times New Roman"/>
              </a:rPr>
              <a:t>Erhaltung der Ufer und seiner Ufervegetation</a:t>
            </a:r>
          </a:p>
          <a:p>
            <a:pPr marL="342900" indent="-342900" algn="l">
              <a:spcAft>
                <a:spcPts val="0"/>
              </a:spcAft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endParaRPr lang="de-DE" sz="2400" dirty="0" smtClean="0">
              <a:latin typeface="+mn-lt"/>
              <a:ea typeface="Times New Roman"/>
            </a:endParaRPr>
          </a:p>
          <a:p>
            <a:pPr marL="342900" indent="-342900" algn="l">
              <a:spcAft>
                <a:spcPts val="0"/>
              </a:spcAft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de-DE" sz="2400" dirty="0" smtClean="0">
                <a:latin typeface="+mn-lt"/>
                <a:ea typeface="Times New Roman"/>
              </a:rPr>
              <a:t>Förderung der ökologischen Funktionsfähigkeit als Lebensraum für Pflanzen und Tiere </a:t>
            </a:r>
          </a:p>
          <a:p>
            <a:pPr marL="342900" indent="-342900" algn="l">
              <a:spcAft>
                <a:spcPts val="0"/>
              </a:spcAft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endParaRPr lang="de-DE" sz="2400" dirty="0">
              <a:latin typeface="+mn-lt"/>
              <a:ea typeface="Times New Roman"/>
            </a:endParaRPr>
          </a:p>
          <a:p>
            <a:pPr marL="342900" indent="-342900" algn="l">
              <a:spcAft>
                <a:spcPts val="0"/>
              </a:spcAft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de-DE" sz="2400" dirty="0" smtClean="0">
                <a:latin typeface="+mn-lt"/>
                <a:ea typeface="Times New Roman"/>
              </a:rPr>
              <a:t>Unterhaltung muss sich an die Bewirtschaftungsziele ausrichten (§§ 27 bis 31 WHG)</a:t>
            </a:r>
          </a:p>
          <a:p>
            <a:pPr marL="342900" indent="-342900" algn="l">
              <a:spcAft>
                <a:spcPts val="0"/>
              </a:spcAft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endParaRPr lang="de-DE" sz="2400" dirty="0" smtClean="0">
              <a:latin typeface="+mn-lt"/>
              <a:ea typeface="Times New Roman"/>
            </a:endParaRPr>
          </a:p>
          <a:p>
            <a:pPr marL="342900" indent="-342900" algn="l">
              <a:spcAft>
                <a:spcPts val="0"/>
              </a:spcAft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de-DE" sz="2400" dirty="0" smtClean="0">
                <a:latin typeface="+mn-lt"/>
                <a:ea typeface="Times New Roman"/>
              </a:rPr>
              <a:t>Erhaltung der Leistungs- und Funktionsfähigkeit des Naturhaushaltes</a:t>
            </a:r>
            <a:endParaRPr lang="de-DE" sz="2400" dirty="0">
              <a:latin typeface="+mn-lt"/>
              <a:ea typeface="Times New Roman"/>
            </a:endParaRPr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52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Gewässerunterhaltung im Kreis Warendorf</a:t>
            </a:r>
          </a:p>
        </p:txBody>
      </p:sp>
    </p:spTree>
    <p:extLst>
      <p:ext uri="{BB962C8B-B14F-4D97-AF65-F5344CB8AC3E}">
        <p14:creationId xmlns:p14="http://schemas.microsoft.com/office/powerpoint/2010/main" val="204143381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39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4" name="Rechteck 3"/>
          <p:cNvSpPr/>
          <p:nvPr/>
        </p:nvSpPr>
        <p:spPr>
          <a:xfrm>
            <a:off x="364270" y="1865784"/>
            <a:ext cx="9433048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>
              <a:buClr>
                <a:srgbClr val="FF0000"/>
              </a:buClr>
              <a:buFont typeface="Wingdings" panose="05000000000000000000" pitchFamily="2" charset="2"/>
              <a:buChar char="v"/>
              <a:defRPr/>
            </a:pPr>
            <a:r>
              <a:rPr lang="de-DE" sz="2000" dirty="0">
                <a:latin typeface="+mn-lt"/>
              </a:rPr>
              <a:t>es existiert </a:t>
            </a:r>
            <a:r>
              <a:rPr lang="de-DE" sz="2000" u="sng" dirty="0">
                <a:latin typeface="+mn-lt"/>
              </a:rPr>
              <a:t>keine</a:t>
            </a:r>
            <a:r>
              <a:rPr lang="de-DE" sz="2000" dirty="0">
                <a:latin typeface="+mn-lt"/>
              </a:rPr>
              <a:t> eindeutige Formaldefinition, daher ist der Begriff aus unterschiedlichen Perspektiven zu betrachten</a:t>
            </a:r>
            <a:r>
              <a:rPr lang="de-DE" sz="2000" dirty="0" smtClean="0">
                <a:latin typeface="+mn-lt"/>
              </a:rPr>
              <a:t>:</a:t>
            </a:r>
          </a:p>
          <a:p>
            <a:pPr algn="l">
              <a:buClr>
                <a:srgbClr val="FF0000"/>
              </a:buClr>
              <a:defRPr/>
            </a:pPr>
            <a:endParaRPr lang="de-DE" sz="2000" dirty="0">
              <a:latin typeface="+mn-lt"/>
            </a:endParaRPr>
          </a:p>
          <a:p>
            <a:pPr>
              <a:buFontTx/>
              <a:buNone/>
              <a:defRPr/>
            </a:pPr>
            <a:endParaRPr lang="de-DE" sz="700" dirty="0">
              <a:latin typeface="+mn-lt"/>
            </a:endParaRPr>
          </a:p>
          <a:p>
            <a:pPr algn="l">
              <a:buFontTx/>
              <a:buNone/>
              <a:defRPr/>
            </a:pPr>
            <a:r>
              <a:rPr lang="de-DE" sz="2400" dirty="0">
                <a:latin typeface="+mn-lt"/>
              </a:rPr>
              <a:t>Gewässerunterhaltungspraxis: </a:t>
            </a:r>
          </a:p>
          <a:p>
            <a:pPr marL="800071" lvl="1" indent="-342900" algn="l">
              <a:buClr>
                <a:srgbClr val="FF0000"/>
              </a:buClr>
              <a:buFont typeface="Symbol" panose="05050102010706020507" pitchFamily="18" charset="2"/>
              <a:buChar char="-"/>
              <a:defRPr/>
            </a:pPr>
            <a:r>
              <a:rPr lang="de-DE" sz="2000" dirty="0" smtClean="0">
                <a:latin typeface="+mn-lt"/>
              </a:rPr>
              <a:t>Sicherstellung </a:t>
            </a:r>
            <a:r>
              <a:rPr lang="de-DE" sz="2000" dirty="0">
                <a:latin typeface="+mn-lt"/>
              </a:rPr>
              <a:t>des „ordnungsgemäßen Abflusses“ als Teil d. Unterhaltungslast</a:t>
            </a:r>
          </a:p>
          <a:p>
            <a:pPr marL="800071" lvl="1" indent="-342900" algn="l">
              <a:buClr>
                <a:srgbClr val="FF0000"/>
              </a:buClr>
              <a:buFont typeface="Symbol" panose="05050102010706020507" pitchFamily="18" charset="2"/>
              <a:buChar char="-"/>
              <a:defRPr/>
            </a:pPr>
            <a:r>
              <a:rPr lang="de-DE" sz="2000" dirty="0" smtClean="0">
                <a:latin typeface="+mn-lt"/>
              </a:rPr>
              <a:t>technische </a:t>
            </a:r>
            <a:r>
              <a:rPr lang="de-DE" sz="2000" dirty="0">
                <a:latin typeface="+mn-lt"/>
              </a:rPr>
              <a:t>Machbarkeit, auch Kosten-Nutzen-Verhältnis</a:t>
            </a:r>
          </a:p>
          <a:p>
            <a:pPr marL="800071" lvl="1" indent="-342900" algn="l">
              <a:buClr>
                <a:srgbClr val="FF0000"/>
              </a:buClr>
              <a:buFont typeface="Symbol" panose="05050102010706020507" pitchFamily="18" charset="2"/>
              <a:buChar char="-"/>
              <a:defRPr/>
            </a:pPr>
            <a:r>
              <a:rPr lang="de-DE" sz="2000" dirty="0" smtClean="0">
                <a:latin typeface="+mn-lt"/>
              </a:rPr>
              <a:t>begrenzte </a:t>
            </a:r>
            <a:r>
              <a:rPr lang="de-DE" sz="2000" dirty="0">
                <a:latin typeface="+mn-lt"/>
              </a:rPr>
              <a:t>Einsetzbarkeit von Eigenmitteln (Mitgliedsinteresse)</a:t>
            </a:r>
          </a:p>
          <a:p>
            <a:pPr algn="l">
              <a:buFontTx/>
              <a:buNone/>
              <a:defRPr/>
            </a:pPr>
            <a:endParaRPr lang="de-DE" sz="1200" dirty="0">
              <a:latin typeface="+mn-lt"/>
            </a:endParaRPr>
          </a:p>
          <a:p>
            <a:pPr algn="l">
              <a:buFontTx/>
              <a:buNone/>
              <a:defRPr/>
            </a:pPr>
            <a:r>
              <a:rPr lang="de-DE" sz="2400" dirty="0">
                <a:latin typeface="+mn-lt"/>
              </a:rPr>
              <a:t>wissenschaftliche Forschung:  </a:t>
            </a:r>
          </a:p>
          <a:p>
            <a:pPr marL="800071" lvl="1" indent="-342900" algn="l">
              <a:buClr>
                <a:srgbClr val="FF0000"/>
              </a:buClr>
              <a:buFont typeface="Symbol" panose="05050102010706020507" pitchFamily="18" charset="2"/>
              <a:buChar char="-"/>
              <a:defRPr/>
            </a:pPr>
            <a:r>
              <a:rPr lang="de-DE" sz="2000" dirty="0" smtClean="0">
                <a:latin typeface="+mn-lt"/>
              </a:rPr>
              <a:t>Nachweis </a:t>
            </a:r>
            <a:r>
              <a:rPr lang="de-DE" sz="2000" dirty="0">
                <a:latin typeface="+mn-lt"/>
              </a:rPr>
              <a:t>von Effekten auf die Gewässerökologie kann häufig erbracht werden, aber kaum Ergebnisse in Bezug auf pragmatische Ansatzmöglichkeiten</a:t>
            </a:r>
          </a:p>
          <a:p>
            <a:pPr algn="l">
              <a:buFontTx/>
              <a:buNone/>
              <a:defRPr/>
            </a:pPr>
            <a:endParaRPr lang="de-DE" sz="800" dirty="0">
              <a:latin typeface="+mn-lt"/>
            </a:endParaRPr>
          </a:p>
          <a:p>
            <a:pPr algn="l">
              <a:buFontTx/>
              <a:buNone/>
              <a:defRPr/>
            </a:pPr>
            <a:r>
              <a:rPr lang="de-DE" sz="2400" dirty="0">
                <a:latin typeface="+mn-lt"/>
              </a:rPr>
              <a:t>Naturschutz</a:t>
            </a:r>
            <a:r>
              <a:rPr lang="de-DE" sz="2400" dirty="0" smtClean="0">
                <a:latin typeface="+mn-lt"/>
              </a:rPr>
              <a:t>:</a:t>
            </a:r>
          </a:p>
          <a:p>
            <a:pPr marL="800071" lvl="1" indent="-342900" algn="l">
              <a:buClr>
                <a:srgbClr val="FF0000"/>
              </a:buClr>
              <a:buFont typeface="Symbol" panose="05050102010706020507" pitchFamily="18" charset="2"/>
              <a:buChar char="-"/>
              <a:defRPr/>
            </a:pPr>
            <a:r>
              <a:rPr lang="de-DE" sz="2000" dirty="0" smtClean="0">
                <a:latin typeface="+mn-lt"/>
              </a:rPr>
              <a:t> ?</a:t>
            </a:r>
            <a:endParaRPr lang="de-DE" sz="2000" dirty="0">
              <a:latin typeface="+mn-lt"/>
            </a:endParaRPr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984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Gewässerunterhaltung im Kreis Warendorf</a:t>
            </a:r>
          </a:p>
          <a:p>
            <a:pPr>
              <a:spcBef>
                <a:spcPct val="50000"/>
              </a:spcBef>
            </a:pPr>
            <a:r>
              <a:rPr lang="de-DE" altLang="de-DE" sz="2000" b="1" dirty="0" smtClean="0">
                <a:latin typeface="+mn-lt"/>
              </a:rPr>
              <a:t>- Was ist ökologische Gewässerunterhaltung -</a:t>
            </a:r>
            <a:endParaRPr lang="de-DE" altLang="de-DE" sz="2000" b="1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91946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40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1169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Beispiele von Gewässerunterhaltungsmaßnahmen</a:t>
            </a:r>
          </a:p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- Negativbeispiel -</a:t>
            </a:r>
            <a:endParaRPr lang="de-DE" altLang="de-DE" sz="2800" b="1" dirty="0" smtClean="0">
              <a:latin typeface="+mn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06" y="2225883"/>
            <a:ext cx="3528414" cy="4691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313" y="2225824"/>
            <a:ext cx="4572000" cy="46815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359151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41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1169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Beispiele von Gewässerunterhaltungsmaßnahmen</a:t>
            </a:r>
          </a:p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- Extensiv -</a:t>
            </a:r>
            <a:endParaRPr lang="de-DE" altLang="de-DE" sz="2800" b="1" dirty="0" smtClean="0">
              <a:latin typeface="+mn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22" y="1865784"/>
            <a:ext cx="4464496" cy="2982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5286604" y="1890194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2000" dirty="0" smtClean="0">
                <a:latin typeface="+mn-lt"/>
              </a:rPr>
              <a:t>mit Saumstreifen</a:t>
            </a:r>
            <a:endParaRPr lang="de-DE" sz="2000" dirty="0">
              <a:latin typeface="+mn-lt"/>
            </a:endParaRPr>
          </a:p>
        </p:txBody>
      </p:sp>
      <p:pic>
        <p:nvPicPr>
          <p:cNvPr id="8" name="Grafi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834" y="4386064"/>
            <a:ext cx="4270437" cy="284695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feld 8"/>
          <p:cNvSpPr txBox="1"/>
          <p:nvPr/>
        </p:nvSpPr>
        <p:spPr>
          <a:xfrm>
            <a:off x="133677" y="6832912"/>
            <a:ext cx="5296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2000" dirty="0" smtClean="0">
                <a:latin typeface="+mn-lt"/>
              </a:rPr>
              <a:t>Naturnahe Sicherung des Ufers mit Totholz</a:t>
            </a:r>
            <a:endParaRPr lang="de-DE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8089133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42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4" name="Rechteck 3"/>
          <p:cNvSpPr/>
          <p:nvPr/>
        </p:nvSpPr>
        <p:spPr>
          <a:xfrm>
            <a:off x="4000674" y="6732291"/>
            <a:ext cx="56886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de-DE" sz="2000" b="1" dirty="0" smtClean="0">
                <a:latin typeface="+mn-lt"/>
                <a:ea typeface="Times New Roman"/>
              </a:rPr>
              <a:t>Gewässerunterhaltung durch „Unterlassen“</a:t>
            </a:r>
            <a:endParaRPr lang="de-DE" sz="2000" b="1" dirty="0">
              <a:latin typeface="+mn-lt"/>
              <a:ea typeface="Times New Roman"/>
            </a:endParaRPr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1169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Beispiele von Gewässerunterhaltungsmaßnahmen</a:t>
            </a:r>
          </a:p>
          <a:p>
            <a:pPr>
              <a:spcBef>
                <a:spcPct val="50000"/>
              </a:spcBef>
            </a:pPr>
            <a:r>
              <a:rPr lang="de-DE" altLang="de-DE" sz="2800" b="1" dirty="0" smtClean="0">
                <a:latin typeface="+mn-lt"/>
              </a:rPr>
              <a:t>- Extensiv -</a:t>
            </a:r>
            <a:endParaRPr lang="de-DE" altLang="de-DE" sz="2800" b="1" dirty="0" smtClean="0">
              <a:latin typeface="+mn-lt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353" y="2025353"/>
            <a:ext cx="7046912" cy="470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730314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43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3449960"/>
            <a:ext cx="10161588" cy="52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r>
              <a:rPr lang="de-DE" sz="2800" b="1" dirty="0">
                <a:latin typeface="+mj-lt"/>
              </a:rPr>
              <a:t>Maßnahmenprogramm Abwasser</a:t>
            </a:r>
            <a:endParaRPr lang="de-DE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7400395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44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4" name="Rechteck 3"/>
          <p:cNvSpPr/>
          <p:nvPr/>
        </p:nvSpPr>
        <p:spPr>
          <a:xfrm>
            <a:off x="904330" y="1505744"/>
            <a:ext cx="864096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l"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de-DE" sz="2000" dirty="0" smtClean="0">
                <a:latin typeface="+mn-lt"/>
              </a:rPr>
              <a:t>Abwasser = Schmutzwasser und Niederschlagswasser der befestigten Flächen</a:t>
            </a:r>
          </a:p>
          <a:p>
            <a:pPr algn="l">
              <a:buClr>
                <a:srgbClr val="FF0000"/>
              </a:buClr>
              <a:buSzPct val="200000"/>
            </a:pPr>
            <a:endParaRPr lang="de-DE" sz="2000" dirty="0" smtClean="0">
              <a:latin typeface="+mn-lt"/>
            </a:endParaRPr>
          </a:p>
          <a:p>
            <a:pPr marL="342900" indent="-342900" algn="l"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de-DE" sz="2000" dirty="0" smtClean="0">
                <a:latin typeface="+mn-lt"/>
              </a:rPr>
              <a:t>Zielerreichung: guter ökologischer und chemischer Zustand der Gewässer</a:t>
            </a:r>
          </a:p>
          <a:p>
            <a:pPr algn="l">
              <a:buClr>
                <a:srgbClr val="FF0000"/>
              </a:buClr>
              <a:buSzPct val="200000"/>
            </a:pPr>
            <a:endParaRPr lang="de-DE" sz="2000" dirty="0" smtClean="0">
              <a:latin typeface="+mn-lt"/>
            </a:endParaRPr>
          </a:p>
          <a:p>
            <a:pPr marL="342900" indent="-342900" algn="l"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de-DE" sz="2000" dirty="0" smtClean="0">
                <a:latin typeface="+mn-lt"/>
              </a:rPr>
              <a:t>Abwasserbehandlung zunächst als Vermeidung gesundheitlicher Gefahren und Erhalt der Selbstreinigungskraft der Gewässer entstanden, wesentlicher Bestandteil die Gewässerqualität zu verbessern </a:t>
            </a:r>
          </a:p>
          <a:p>
            <a:pPr algn="l">
              <a:buClr>
                <a:srgbClr val="FF0000"/>
              </a:buClr>
              <a:buSzPct val="200000"/>
            </a:pPr>
            <a:endParaRPr lang="de-DE" sz="2000" dirty="0" smtClean="0">
              <a:latin typeface="+mn-lt"/>
            </a:endParaRPr>
          </a:p>
          <a:p>
            <a:pPr marL="342900" indent="-342900" algn="l">
              <a:buClr>
                <a:srgbClr val="FF0000"/>
              </a:buClr>
              <a:buSzPct val="200000"/>
              <a:buFont typeface="Arial" panose="020B0604020202020204" pitchFamily="34" charset="0"/>
              <a:buChar char="•"/>
            </a:pPr>
            <a:r>
              <a:rPr lang="de-DE" sz="2000" dirty="0" smtClean="0">
                <a:latin typeface="+mn-lt"/>
              </a:rPr>
              <a:t>Erweiterter Fokus nun neben der Emission auch die Immission in der Abwasserbehandlung integriert (§ 57 LWG, § 27 WHG)</a:t>
            </a:r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52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r>
              <a:rPr lang="de-DE" sz="2800" b="1" dirty="0">
                <a:latin typeface="+mj-lt"/>
              </a:rPr>
              <a:t>Maßnahmenprogramm Abwasser</a:t>
            </a:r>
            <a:endParaRPr lang="de-DE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8226574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45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4" name="Rechteck 3"/>
          <p:cNvSpPr/>
          <p:nvPr/>
        </p:nvSpPr>
        <p:spPr>
          <a:xfrm>
            <a:off x="904330" y="1505744"/>
            <a:ext cx="86409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>
                <a:srgbClr val="FF0000"/>
              </a:buClr>
              <a:buSzPct val="200000"/>
            </a:pPr>
            <a:endParaRPr lang="de-DE" sz="2000" dirty="0" smtClean="0">
              <a:latin typeface="+mn-lt"/>
            </a:endParaRPr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52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r>
              <a:rPr lang="de-DE" sz="2800" b="1" dirty="0">
                <a:latin typeface="+mj-lt"/>
              </a:rPr>
              <a:t>Maßnahmenprogramm Abwasser</a:t>
            </a:r>
            <a:endParaRPr lang="de-DE" sz="2800" b="1" dirty="0">
              <a:latin typeface="+mj-lt"/>
            </a:endParaRPr>
          </a:p>
        </p:txBody>
      </p:sp>
      <p:sp>
        <p:nvSpPr>
          <p:cNvPr id="7" name="Rectangle 1030"/>
          <p:cNvSpPr txBox="1">
            <a:spLocks noChangeArrowheads="1"/>
          </p:cNvSpPr>
          <p:nvPr/>
        </p:nvSpPr>
        <p:spPr>
          <a:xfrm>
            <a:off x="688306" y="1505744"/>
            <a:ext cx="9073008" cy="5544616"/>
          </a:xfrm>
          <a:prstGeom prst="rect">
            <a:avLst/>
          </a:prstGeom>
        </p:spPr>
        <p:txBody>
          <a:bodyPr/>
          <a:lstStyle>
            <a:lvl1pPr marL="285732" indent="-285732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141E"/>
              </a:buClr>
              <a:buSzPct val="20000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93701" indent="-317480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141E"/>
              </a:buClr>
              <a:buSzPct val="200000"/>
              <a:buChar char="•"/>
              <a:defRPr sz="2000">
                <a:solidFill>
                  <a:schemeClr val="tx1"/>
                </a:solidFill>
                <a:latin typeface="+mn-lt"/>
              </a:defRPr>
            </a:lvl2pPr>
            <a:lvl3pPr marL="1238172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141E"/>
              </a:buClr>
              <a:buSzPct val="200000"/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82646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0141E"/>
              </a:buClr>
              <a:buSzPct val="200000"/>
              <a:buChar char="•"/>
              <a:defRPr sz="2000">
                <a:solidFill>
                  <a:schemeClr val="tx1"/>
                </a:solidFill>
                <a:latin typeface="+mn-lt"/>
              </a:defRPr>
            </a:lvl4pPr>
            <a:lvl5pPr marL="2158866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5pPr>
            <a:lvl6pPr marL="2616037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6pPr>
            <a:lvl7pPr marL="3073209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7pPr>
            <a:lvl8pPr marL="3530380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8pPr>
            <a:lvl9pPr marL="3987552" indent="-253985" algn="l" defTabSz="1015937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de-DE" altLang="de-DE" kern="0" dirty="0" smtClean="0"/>
              <a:t>Integriertes Überwachungsprogramm für Oberflächengewässer</a:t>
            </a:r>
          </a:p>
          <a:p>
            <a:pPr lvl="2">
              <a:buSzPct val="100000"/>
              <a:buFont typeface="Symbol" panose="05050102010706020507" pitchFamily="18" charset="2"/>
              <a:buChar char="-"/>
            </a:pPr>
            <a:r>
              <a:rPr lang="de-DE" sz="1600" dirty="0"/>
              <a:t>Zusammensetzung 290 </a:t>
            </a:r>
            <a:r>
              <a:rPr lang="de-DE" sz="1600" dirty="0" smtClean="0"/>
              <a:t>Parameter sowie</a:t>
            </a:r>
            <a:endParaRPr lang="de-DE" sz="1600" dirty="0"/>
          </a:p>
          <a:p>
            <a:pPr lvl="2">
              <a:buSzPct val="100000"/>
              <a:buFont typeface="Symbol" panose="05050102010706020507" pitchFamily="18" charset="2"/>
              <a:buChar char="-"/>
            </a:pPr>
            <a:r>
              <a:rPr lang="de-DE" sz="1600" dirty="0"/>
              <a:t>Anlage 5 OGewV zur Beurteilung ökologischer Zustand 162</a:t>
            </a:r>
          </a:p>
          <a:p>
            <a:pPr lvl="2">
              <a:buSzPct val="100000"/>
              <a:buFont typeface="Symbol" panose="05050102010706020507" pitchFamily="18" charset="2"/>
              <a:buChar char="-"/>
            </a:pPr>
            <a:r>
              <a:rPr lang="de-DE" sz="1600" dirty="0"/>
              <a:t>Anlage 6 OGewV Allgemeine physikalisch-chemische Qualitätskomponenten 10</a:t>
            </a:r>
          </a:p>
          <a:p>
            <a:pPr lvl="2">
              <a:buSzPct val="100000"/>
              <a:buFont typeface="Symbol" panose="05050102010706020507" pitchFamily="18" charset="2"/>
              <a:buChar char="-"/>
            </a:pPr>
            <a:r>
              <a:rPr lang="de-DE" sz="1600" dirty="0"/>
              <a:t>Anlage 7 OGewV Umweltqualitätsnormen zur Beurteilung des chemischen Zustands </a:t>
            </a:r>
            <a:endParaRPr lang="de-DE" altLang="de-DE" sz="1600" kern="0" dirty="0" smtClean="0"/>
          </a:p>
          <a:p>
            <a:pPr>
              <a:defRPr/>
            </a:pPr>
            <a:r>
              <a:rPr lang="de-DE" altLang="de-DE" kern="0" dirty="0" smtClean="0"/>
              <a:t>Abwasser-/Niederschlagswasserbeseitigungskonzept</a:t>
            </a:r>
          </a:p>
          <a:p>
            <a:pPr>
              <a:defRPr/>
            </a:pPr>
            <a:r>
              <a:rPr lang="de-DE" altLang="de-DE" kern="0" dirty="0" smtClean="0"/>
              <a:t>Maßnahmenprogramm für den 2. Bewirtschaftungszyklus (2016-2021)</a:t>
            </a:r>
          </a:p>
          <a:p>
            <a:pPr>
              <a:defRPr/>
            </a:pPr>
            <a:r>
              <a:rPr lang="de-DE" altLang="de-DE" kern="0" dirty="0" smtClean="0"/>
              <a:t>Tägliche Arbeit</a:t>
            </a:r>
          </a:p>
          <a:p>
            <a:pPr lvl="1">
              <a:buSzPct val="100000"/>
              <a:buFont typeface="Symbol" panose="05050102010706020507" pitchFamily="18" charset="2"/>
              <a:buChar char="-"/>
              <a:defRPr/>
            </a:pPr>
            <a:r>
              <a:rPr lang="de-DE" altLang="de-DE" kern="0" dirty="0" smtClean="0"/>
              <a:t>Amtsinternes Überwachungskonzept</a:t>
            </a:r>
          </a:p>
          <a:p>
            <a:pPr lvl="1">
              <a:buSzPct val="100000"/>
              <a:buFont typeface="Symbol" panose="05050102010706020507" pitchFamily="18" charset="2"/>
              <a:buChar char="-"/>
              <a:defRPr/>
            </a:pPr>
            <a:r>
              <a:rPr lang="de-DE" altLang="de-DE" kern="0" dirty="0" smtClean="0"/>
              <a:t>Wasserrechtliche Regelungen unter Berücksichtigung </a:t>
            </a:r>
          </a:p>
          <a:p>
            <a:pPr lvl="2">
              <a:buSzPct val="100000"/>
              <a:buFont typeface="Wingdings" panose="05000000000000000000" pitchFamily="2" charset="2"/>
              <a:buChar char="Ø"/>
              <a:defRPr/>
            </a:pPr>
            <a:r>
              <a:rPr lang="de-DE" altLang="de-DE" kern="0" dirty="0" smtClean="0"/>
              <a:t>der Bewirtschaftungsverantwortung (Verschlechterungsverbot/Verbesserungsgebot) </a:t>
            </a:r>
          </a:p>
          <a:p>
            <a:pPr lvl="2">
              <a:buSzPct val="100000"/>
              <a:buFont typeface="Wingdings" panose="05000000000000000000" pitchFamily="2" charset="2"/>
              <a:buChar char="Ø"/>
              <a:defRPr/>
            </a:pPr>
            <a:r>
              <a:rPr lang="de-DE" altLang="de-DE" kern="0" dirty="0" smtClean="0"/>
              <a:t>der Emissions- </a:t>
            </a:r>
            <a:r>
              <a:rPr lang="de-DE" altLang="de-DE" u="sng" kern="0" dirty="0" smtClean="0"/>
              <a:t>und</a:t>
            </a:r>
            <a:r>
              <a:rPr lang="de-DE" altLang="de-DE" kern="0" dirty="0" smtClean="0"/>
              <a:t> der Immissionsanforderungen</a:t>
            </a:r>
          </a:p>
          <a:p>
            <a:pPr marL="285750" lvl="4" indent="-285750">
              <a:buClr>
                <a:srgbClr val="E0141E"/>
              </a:buClr>
              <a:buFont typeface="Wingdings" pitchFamily="2" charset="2"/>
              <a:buChar char="l"/>
              <a:defRPr/>
            </a:pPr>
            <a:r>
              <a:rPr lang="de-DE" altLang="de-DE" sz="2000" kern="0" dirty="0" smtClean="0">
                <a:ea typeface="+mn-ea"/>
                <a:cs typeface="+mn-cs"/>
              </a:rPr>
              <a:t>Ausblick Niederschlagsentwässerung von Straßen</a:t>
            </a:r>
          </a:p>
        </p:txBody>
      </p:sp>
    </p:spTree>
    <p:extLst>
      <p:ext uri="{BB962C8B-B14F-4D97-AF65-F5344CB8AC3E}">
        <p14:creationId xmlns:p14="http://schemas.microsoft.com/office/powerpoint/2010/main" val="93836152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r>
              <a:rPr lang="de-DE" altLang="de-DE" smtClean="0"/>
              <a:t> Folie </a:t>
            </a:r>
            <a:fld id="{BE323C27-E51E-4FB6-8972-5D6232F70B8A}" type="slidenum">
              <a:rPr lang="de-DE" altLang="de-DE" smtClean="0"/>
              <a:pPr>
                <a:defRPr/>
              </a:pPr>
              <a:t>46</a:t>
            </a:fld>
            <a:r>
              <a:rPr lang="de-DE" altLang="de-DE" sz="1600" smtClean="0">
                <a:solidFill>
                  <a:schemeClr val="bg1"/>
                </a:solidFill>
              </a:rPr>
              <a:t> </a:t>
            </a:r>
            <a:endParaRPr lang="de-DE" altLang="de-DE" sz="1600"/>
          </a:p>
        </p:txBody>
      </p:sp>
      <p:sp>
        <p:nvSpPr>
          <p:cNvPr id="4" name="Rechteck 3"/>
          <p:cNvSpPr/>
          <p:nvPr/>
        </p:nvSpPr>
        <p:spPr>
          <a:xfrm>
            <a:off x="904330" y="1505744"/>
            <a:ext cx="86409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>
                <a:srgbClr val="FF0000"/>
              </a:buClr>
              <a:buSzPct val="200000"/>
            </a:pPr>
            <a:endParaRPr lang="de-DE" sz="2000" dirty="0" smtClean="0">
              <a:latin typeface="+mn-lt"/>
            </a:endParaRPr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56258" y="7315200"/>
            <a:ext cx="9073008" cy="304800"/>
          </a:xfrm>
          <a:extLst>
            <a:ext uri="{909E8E84-426E-40DD-AFC4-6F175D3DCCD1}">
              <a14:hiddenFill xmlns:a14="http://schemas.microsoft.com/office/drawing/2010/main">
                <a:solidFill>
                  <a:srgbClr val="CC33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de-DE" altLang="de-DE" sz="1100" dirty="0" smtClean="0"/>
              <a:t>Umsetzung der WRRL an den Oberflächengewässern	</a:t>
            </a:r>
            <a:r>
              <a:rPr lang="de-DE" altLang="de-DE" sz="1100" dirty="0" err="1" smtClean="0"/>
              <a:t>Ausschuss</a:t>
            </a:r>
            <a:r>
              <a:rPr lang="de-DE" altLang="de-DE" sz="1100" dirty="0" smtClean="0"/>
              <a:t> </a:t>
            </a:r>
            <a:r>
              <a:rPr lang="de-DE" altLang="de-DE" sz="1100" dirty="0"/>
              <a:t>für Wirtschaft, Umwelt und </a:t>
            </a:r>
            <a:r>
              <a:rPr lang="de-DE" altLang="de-DE" sz="1100" dirty="0" smtClean="0"/>
              <a:t>Planung am 03.06.2016</a:t>
            </a:r>
            <a:endParaRPr lang="de-DE" altLang="de-DE" sz="1100" dirty="0"/>
          </a:p>
          <a:p>
            <a:pPr>
              <a:defRPr/>
            </a:pPr>
            <a:endParaRPr lang="de-DE" altLang="de-DE" dirty="0" smtClean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69640"/>
            <a:ext cx="10161588" cy="1015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E0141E"/>
                    </a:gs>
                    <a:gs pos="100000">
                      <a:srgbClr val="FFFFFF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4" tIns="45717" rIns="91434" bIns="45717">
            <a:spAutoFit/>
          </a:bodyPr>
          <a:lstStyle/>
          <a:p>
            <a:r>
              <a:rPr lang="de-DE" sz="6000" b="1" dirty="0" smtClean="0">
                <a:latin typeface="+mj-lt"/>
              </a:rPr>
              <a:t>Fazit</a:t>
            </a:r>
            <a:endParaRPr lang="de-DE" sz="6000" b="1" dirty="0">
              <a:latin typeface="+mj-lt"/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760314" y="2873896"/>
            <a:ext cx="8640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b="1" cap="all" dirty="0">
                <a:latin typeface="+mj-lt"/>
              </a:rPr>
              <a:t>Es gibt sehr viele Akteure, Und Nur gemeinsam wird man es schaffen, </a:t>
            </a:r>
            <a:endParaRPr lang="de-DE" b="1" cap="all" dirty="0" smtClean="0">
              <a:latin typeface="+mj-lt"/>
            </a:endParaRPr>
          </a:p>
          <a:p>
            <a:r>
              <a:rPr lang="de-DE" b="1" cap="all" dirty="0" smtClean="0">
                <a:latin typeface="+mj-lt"/>
              </a:rPr>
              <a:t>die </a:t>
            </a:r>
            <a:r>
              <a:rPr lang="de-DE" b="1" cap="all" dirty="0">
                <a:latin typeface="+mj-lt"/>
              </a:rPr>
              <a:t>Gewässer in einen guten Zustand zu bekommen!</a:t>
            </a:r>
          </a:p>
        </p:txBody>
      </p:sp>
    </p:spTree>
    <p:extLst>
      <p:ext uri="{BB962C8B-B14F-4D97-AF65-F5344CB8AC3E}">
        <p14:creationId xmlns:p14="http://schemas.microsoft.com/office/powerpoint/2010/main" val="264209549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de-DE" altLang="de-DE" sz="3600" dirty="0">
                <a:latin typeface="TheSansBold-Plain" pitchFamily="34" charset="0"/>
              </a:rPr>
              <a:t>Vielen Dank! </a:t>
            </a:r>
            <a:endParaRPr lang="de-DE" altLang="de-DE" dirty="0" smtClean="0">
              <a:latin typeface="TheSansBold-Plain" pitchFamily="34" charset="0"/>
            </a:endParaRPr>
          </a:p>
        </p:txBody>
      </p:sp>
      <p:sp>
        <p:nvSpPr>
          <p:cNvPr id="2" name="Untertitel 1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de-DE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lien Kreis Warendorf 2008 Allgemei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Folien Kreis Warendorf 2008 Allgemei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rgbClr val="E0141E"/>
            </a:gs>
            <a:gs pos="100000">
              <a:srgbClr val="FFFFFF"/>
            </a:gs>
          </a:gsLst>
          <a:lin ang="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Folien Kreis Warendorf 2008 Allgemei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2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olien Kreis Warendorf 2008 Allgemei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Folien Kreis Warendorf 2008 Allgemein</Template>
  <TotalTime>0</TotalTime>
  <Words>1466</Words>
  <Application>Microsoft Office PowerPoint</Application>
  <PresentationFormat>Benutzerdefiniert</PresentationFormat>
  <Paragraphs>312</Paragraphs>
  <Slides>47</Slides>
  <Notes>3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47</vt:i4>
      </vt:variant>
    </vt:vector>
  </HeadingPairs>
  <TitlesOfParts>
    <vt:vector size="48" baseType="lpstr">
      <vt:lpstr>Folien Kreis Warendorf 2008 Allgemein</vt:lpstr>
      <vt:lpstr>Stand der Umsetzung der WRRL an Oberflächengewässern im Kreis Warendorf</vt:lpstr>
      <vt:lpstr>Gliederung</vt:lpstr>
      <vt:lpstr>PowerPoint-Präsentation</vt:lpstr>
      <vt:lpstr>PowerPoint-Präsentation</vt:lpstr>
      <vt:lpstr>PowerPoint-Präsentation</vt:lpstr>
      <vt:lpstr>Drei Bausteine</vt:lpstr>
      <vt:lpstr>Strahlwirkungs- und Trittsteinkonzept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Vielen Dank! </vt:lpstr>
    </vt:vector>
  </TitlesOfParts>
  <Company>Kreis Warendorf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Geodateninfrastruktur</dc:title>
  <dc:creator>ScholzNadine</dc:creator>
  <cp:lastModifiedBy>Vogel, Christiane</cp:lastModifiedBy>
  <cp:revision>144</cp:revision>
  <cp:lastPrinted>2013-10-01T10:34:47Z</cp:lastPrinted>
  <dcterms:created xsi:type="dcterms:W3CDTF">2008-02-19T07:35:51Z</dcterms:created>
  <dcterms:modified xsi:type="dcterms:W3CDTF">2016-06-01T14:59:28Z</dcterms:modified>
</cp:coreProperties>
</file>