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5" r:id="rId3"/>
    <p:sldId id="282" r:id="rId4"/>
    <p:sldId id="283" r:id="rId5"/>
    <p:sldId id="285" r:id="rId6"/>
    <p:sldId id="286" r:id="rId7"/>
    <p:sldId id="287" r:id="rId8"/>
    <p:sldId id="262" r:id="rId9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322" autoAdjust="0"/>
    <p:restoredTop sz="94490" autoAdjust="0"/>
  </p:normalViewPr>
  <p:slideViewPr>
    <p:cSldViewPr>
      <p:cViewPr varScale="1">
        <p:scale>
          <a:sx n="122" d="100"/>
          <a:sy n="122" d="100"/>
        </p:scale>
        <p:origin x="181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52C16F-91F5-4180-9A1B-8C080AE785D3}" type="datetimeFigureOut">
              <a:rPr lang="de-DE" smtClean="0"/>
              <a:t>02.12.2024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2FC5C-FFCF-4225-8C36-4414B30E7BF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68086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8E3C9B-B9FD-4751-A6A2-829ADD883C9E}" type="datetimeFigureOut">
              <a:rPr lang="de-DE" smtClean="0"/>
              <a:t>02.12.2024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F5FD3-5880-41E7-B8AD-122B7E3E85E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5616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F5FD3-5880-41E7-B8AD-122B7E3E85EC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131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7386912" y="-11448574"/>
            <a:ext cx="15188097" cy="13590271"/>
            <a:chOff x="0" y="0"/>
            <a:chExt cx="10632" cy="9512"/>
          </a:xfrm>
        </p:grpSpPr>
        <p:sp>
          <p:nvSpPr>
            <p:cNvPr id="5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0" tIns="0" rIns="0" bIns="0" anchor="ctr"/>
            <a:lstStyle>
              <a:lvl1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73188"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4589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6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</p:spPr>
          <p:txBody>
            <a:bodyPr lIns="0" tIns="0" rIns="0" bIns="0" anchor="ctr"/>
            <a:lstStyle>
              <a:lvl1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73188"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4589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3188472" y="4280535"/>
            <a:ext cx="8604017" cy="8298180"/>
            <a:chOff x="0" y="0"/>
            <a:chExt cx="6024" cy="5808"/>
          </a:xfrm>
        </p:grpSpPr>
        <p:sp>
          <p:nvSpPr>
            <p:cNvPr id="9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>
              <a:lvl1pPr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de-DE" altLang="de-DE" sz="1260"/>
            </a:p>
          </p:txBody>
        </p:sp>
        <p:sp>
          <p:nvSpPr>
            <p:cNvPr id="10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</p:spPr>
          <p:txBody>
            <a:bodyPr lIns="0" tIns="0" rIns="0" bIns="0"/>
            <a:lstStyle>
              <a:lvl1pPr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de-DE" altLang="de-DE" sz="1260"/>
            </a:p>
          </p:txBody>
        </p:sp>
        <p:sp>
          <p:nvSpPr>
            <p:cNvPr id="11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>
              <a:lvl1pPr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de-DE" altLang="de-DE" sz="1260"/>
            </a:p>
          </p:txBody>
        </p:sp>
      </p:grp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57" y="5463540"/>
            <a:ext cx="1622806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9" name="Rectangle 11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617123" y="2811780"/>
            <a:ext cx="7954037" cy="1165860"/>
          </a:xfrm>
        </p:spPr>
        <p:txBody>
          <a:bodyPr lIns="91440" tIns="45720" rIns="91440" bIns="45720"/>
          <a:lstStyle>
            <a:lvl1pPr algn="ctr">
              <a:defRPr sz="4320" b="1" baseline="0"/>
            </a:lvl1pPr>
          </a:lstStyle>
          <a:p>
            <a:pPr lvl="0"/>
            <a:r>
              <a:rPr lang="de-DE" altLang="de-DE" noProof="0" dirty="0" smtClean="0"/>
              <a:t>Titel der Vorlage</a:t>
            </a:r>
            <a:endParaRPr lang="de-DE" altLang="de-DE" noProof="0" dirty="0"/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617124" y="4389120"/>
            <a:ext cx="2537063" cy="1714500"/>
          </a:xfrm>
        </p:spPr>
        <p:txBody>
          <a:bodyPr lIns="91440" tIns="45720" rIns="91440" bIns="45720" anchor="ctr"/>
          <a:lstStyle>
            <a:lvl1pPr marL="0" indent="0" algn="ctr">
              <a:buFontTx/>
              <a:buNone/>
              <a:defRPr sz="1260" baseline="0"/>
            </a:lvl1pPr>
          </a:lstStyle>
          <a:p>
            <a:pPr lvl="0"/>
            <a:r>
              <a:rPr lang="de-DE" altLang="de-DE" noProof="0" dirty="0" smtClean="0"/>
              <a:t>Kreisausschuss </a:t>
            </a:r>
          </a:p>
          <a:p>
            <a:pPr lvl="0"/>
            <a:r>
              <a:rPr lang="de-DE" altLang="de-DE" noProof="0" dirty="0" smtClean="0"/>
              <a:t>am 06.12.2024 </a:t>
            </a:r>
            <a:endParaRPr lang="de-DE" altLang="de-DE" noProof="0" dirty="0" smtClean="0"/>
          </a:p>
        </p:txBody>
      </p:sp>
    </p:spTree>
    <p:extLst>
      <p:ext uri="{BB962C8B-B14F-4D97-AF65-F5344CB8AC3E}">
        <p14:creationId xmlns:p14="http://schemas.microsoft.com/office/powerpoint/2010/main" val="190359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/>
              <a:t>Formatvorlage des Untertitelmasters durch Klicken bearbeiten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7386912" y="-11448574"/>
            <a:ext cx="15188097" cy="13590271"/>
            <a:chOff x="0" y="0"/>
            <a:chExt cx="10632" cy="9512"/>
          </a:xfrm>
        </p:grpSpPr>
        <p:sp>
          <p:nvSpPr>
            <p:cNvPr id="5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0" tIns="0" rIns="0" bIns="0" anchor="ctr"/>
            <a:lstStyle>
              <a:lvl1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73188"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4589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6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</p:spPr>
          <p:txBody>
            <a:bodyPr lIns="0" tIns="0" rIns="0" bIns="0" anchor="ctr"/>
            <a:lstStyle>
              <a:lvl1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73188"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4589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3215373" y="4293096"/>
            <a:ext cx="8604017" cy="8298180"/>
            <a:chOff x="0" y="0"/>
            <a:chExt cx="6024" cy="5808"/>
          </a:xfrm>
        </p:grpSpPr>
        <p:sp>
          <p:nvSpPr>
            <p:cNvPr id="9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>
              <a:lvl1pPr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de-DE" altLang="de-DE" sz="1260"/>
            </a:p>
          </p:txBody>
        </p:sp>
        <p:sp>
          <p:nvSpPr>
            <p:cNvPr id="10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</p:spPr>
          <p:txBody>
            <a:bodyPr lIns="0" tIns="0" rIns="0" bIns="0"/>
            <a:lstStyle>
              <a:lvl1pPr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de-DE" altLang="de-DE" sz="1260"/>
            </a:p>
          </p:txBody>
        </p:sp>
        <p:sp>
          <p:nvSpPr>
            <p:cNvPr id="11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>
              <a:lvl1pPr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algn="ctr"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de-DE" altLang="de-DE" sz="1260"/>
            </a:p>
          </p:txBody>
        </p:sp>
      </p:grp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57" y="5463540"/>
            <a:ext cx="1622806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20" name="Rectangle 12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617124" y="4389120"/>
            <a:ext cx="2629918" cy="1848192"/>
          </a:xfrm>
        </p:spPr>
        <p:txBody>
          <a:bodyPr lIns="91440" tIns="45720" rIns="91440" bIns="45720" anchor="ctr"/>
          <a:lstStyle>
            <a:lvl1pPr marL="0" indent="0" algn="l">
              <a:buFontTx/>
              <a:buNone/>
              <a:defRPr sz="1260" baseline="0"/>
            </a:lvl1pPr>
          </a:lstStyle>
          <a:p>
            <a:pPr lvl="0"/>
            <a:r>
              <a:rPr lang="de-DE" altLang="de-DE" noProof="0" dirty="0" smtClean="0"/>
              <a:t>Kreis Warendorf</a:t>
            </a:r>
          </a:p>
          <a:p>
            <a:pPr lvl="0"/>
            <a:r>
              <a:rPr lang="de-DE" altLang="de-DE" noProof="0" dirty="0" smtClean="0"/>
              <a:t>Amt für </a:t>
            </a:r>
            <a:r>
              <a:rPr lang="de-DE" altLang="de-DE" noProof="0" dirty="0" smtClean="0"/>
              <a:t>Jugend und Bildung</a:t>
            </a:r>
            <a:endParaRPr lang="de-DE" altLang="de-DE" noProof="0" dirty="0" smtClean="0"/>
          </a:p>
          <a:p>
            <a:pPr lvl="0"/>
            <a:r>
              <a:rPr lang="de-DE" altLang="de-DE" noProof="0" dirty="0" smtClean="0"/>
              <a:t>Waldenburger Straße 2</a:t>
            </a:r>
          </a:p>
          <a:p>
            <a:pPr lvl="0"/>
            <a:r>
              <a:rPr lang="de-DE" altLang="de-DE" noProof="0" dirty="0" smtClean="0"/>
              <a:t>48231 Warendorf</a:t>
            </a:r>
          </a:p>
          <a:p>
            <a:pPr lvl="0"/>
            <a:r>
              <a:rPr lang="de-DE" altLang="de-DE" noProof="0" dirty="0" smtClean="0"/>
              <a:t>www.kreis-warendorf.de</a:t>
            </a:r>
            <a:endParaRPr lang="de-DE" altLang="de-DE" noProof="0" dirty="0"/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617123" y="2811780"/>
            <a:ext cx="7954037" cy="1165860"/>
          </a:xfrm>
        </p:spPr>
        <p:txBody>
          <a:bodyPr lIns="91440" tIns="45720" rIns="91440" bIns="45720"/>
          <a:lstStyle>
            <a:lvl1pPr algn="ctr">
              <a:defRPr sz="4320" b="1" baseline="0"/>
            </a:lvl1pPr>
          </a:lstStyle>
          <a:p>
            <a:pPr lvl="0"/>
            <a:r>
              <a:rPr lang="de-DE" altLang="de-DE" noProof="0" dirty="0" smtClean="0"/>
              <a:t>Vielen Dank für Ihre Aufmerksamkeit!</a:t>
            </a:r>
            <a:endParaRPr lang="de-DE" altLang="de-DE" noProof="0" dirty="0"/>
          </a:p>
        </p:txBody>
      </p:sp>
    </p:spTree>
    <p:extLst>
      <p:ext uri="{BB962C8B-B14F-4D97-AF65-F5344CB8AC3E}">
        <p14:creationId xmlns:p14="http://schemas.microsoft.com/office/powerpoint/2010/main" val="198757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6565900"/>
            <a:ext cx="10152063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>
            <a:lvl1pPr algn="ctr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950248" y="6565900"/>
            <a:ext cx="1738536" cy="292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1050" kern="120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fld id="{6C6AE60A-B69C-4790-82F7-3882EDF23186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Textfeld 7"/>
          <p:cNvSpPr txBox="1"/>
          <p:nvPr userDrawn="1"/>
        </p:nvSpPr>
        <p:spPr>
          <a:xfrm>
            <a:off x="457200" y="6550223"/>
            <a:ext cx="6347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Kreisausschuss am 06.12.2024</a:t>
            </a:r>
            <a:endParaRPr lang="de-DE" sz="14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1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sz="quarter"/>
          </p:nvPr>
        </p:nvSpPr>
        <p:spPr>
          <a:xfrm>
            <a:off x="755576" y="2492896"/>
            <a:ext cx="8275357" cy="1841356"/>
          </a:xfrm>
        </p:spPr>
        <p:txBody>
          <a:bodyPr>
            <a:normAutofit/>
          </a:bodyPr>
          <a:lstStyle/>
          <a:p>
            <a:r>
              <a:rPr lang="de-DE" sz="2400" dirty="0" smtClean="0"/>
              <a:t>TOP </a:t>
            </a:r>
            <a:r>
              <a:rPr lang="de-DE" sz="2400" dirty="0" smtClean="0"/>
              <a:t>14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/>
              <a:t>Projekt „</a:t>
            </a:r>
            <a:r>
              <a:rPr lang="de-DE" sz="2400" dirty="0" err="1"/>
              <a:t>Liesborner</a:t>
            </a:r>
            <a:r>
              <a:rPr lang="de-DE" sz="2400" dirty="0"/>
              <a:t> </a:t>
            </a:r>
            <a:r>
              <a:rPr lang="de-DE" sz="2400" dirty="0" err="1"/>
              <a:t>KultuRRemise</a:t>
            </a:r>
            <a:r>
              <a:rPr lang="de-DE" sz="2400" dirty="0"/>
              <a:t>“ – 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/>
              <a:t>Förderprogramm </a:t>
            </a:r>
            <a:r>
              <a:rPr lang="de-DE" sz="2400" dirty="0"/>
              <a:t>„</a:t>
            </a:r>
            <a:r>
              <a:rPr lang="de-DE" sz="2400" dirty="0" err="1"/>
              <a:t>Aller.Land</a:t>
            </a:r>
            <a:r>
              <a:rPr lang="de-DE" sz="2400" dirty="0"/>
              <a:t>“</a:t>
            </a:r>
            <a:br>
              <a:rPr lang="de-DE" sz="2400" dirty="0"/>
            </a:br>
            <a:endParaRPr lang="de-DE" sz="2400" b="1" dirty="0"/>
          </a:p>
        </p:txBody>
      </p:sp>
      <p:sp>
        <p:nvSpPr>
          <p:cNvPr id="5" name="Untertitel 2"/>
          <p:cNvSpPr>
            <a:spLocks noGrp="1"/>
          </p:cNvSpPr>
          <p:nvPr>
            <p:ph type="subTitle" sz="quarter" idx="1"/>
          </p:nvPr>
        </p:nvSpPr>
        <p:spPr>
          <a:xfrm>
            <a:off x="395536" y="4869160"/>
            <a:ext cx="2537063" cy="1714500"/>
          </a:xfrm>
        </p:spPr>
        <p:txBody>
          <a:bodyPr>
            <a:normAutofit/>
          </a:bodyPr>
          <a:lstStyle/>
          <a:p>
            <a:r>
              <a:rPr lang="de-DE" sz="1600" b="1" dirty="0" smtClean="0"/>
              <a:t>Kreisausschuss </a:t>
            </a:r>
          </a:p>
          <a:p>
            <a:r>
              <a:rPr lang="de-DE" sz="1600" b="1" dirty="0"/>
              <a:t>a</a:t>
            </a:r>
            <a:r>
              <a:rPr lang="de-DE" sz="1600" b="1" dirty="0" smtClean="0"/>
              <a:t>m 06.12.2024</a:t>
            </a:r>
            <a:endParaRPr lang="de-DE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90354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idx="4294967295"/>
          </p:nvPr>
        </p:nvSpPr>
        <p:spPr>
          <a:xfrm>
            <a:off x="539552" y="116632"/>
            <a:ext cx="7772400" cy="1470025"/>
          </a:xfrm>
        </p:spPr>
        <p:txBody>
          <a:bodyPr>
            <a:normAutofit/>
          </a:bodyPr>
          <a:lstStyle/>
          <a:p>
            <a:r>
              <a:rPr lang="de-DE" sz="3200" dirty="0"/>
              <a:t>Förderprogramm </a:t>
            </a:r>
            <a:r>
              <a:rPr lang="de-DE" sz="3200" dirty="0" err="1"/>
              <a:t>Aller.Land</a:t>
            </a:r>
            <a:endParaRPr lang="de-DE" sz="3200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748464" cy="4680520"/>
          </a:xfrm>
        </p:spPr>
        <p:txBody>
          <a:bodyPr>
            <a:normAutofit/>
          </a:bodyPr>
          <a:lstStyle/>
          <a:p>
            <a:pPr lvl="0" algn="l"/>
            <a:r>
              <a:rPr lang="de-DE" sz="2400" dirty="0" err="1">
                <a:solidFill>
                  <a:prstClr val="black"/>
                </a:solidFill>
              </a:rPr>
              <a:t>Aller.Land</a:t>
            </a:r>
            <a:r>
              <a:rPr lang="de-DE" sz="2400" dirty="0">
                <a:solidFill>
                  <a:prstClr val="black"/>
                </a:solidFill>
              </a:rPr>
              <a:t> – zusammen gestalten. Strukturen stärken.</a:t>
            </a:r>
          </a:p>
          <a:p>
            <a:pPr lvl="0" algn="l">
              <a:buClr>
                <a:srgbClr val="FF0000"/>
              </a:buClr>
            </a:pPr>
            <a:r>
              <a:rPr lang="de-DE" sz="2000" dirty="0">
                <a:solidFill>
                  <a:prstClr val="black"/>
                </a:solidFill>
              </a:rPr>
              <a:t>Projektträger: </a:t>
            </a:r>
            <a:r>
              <a:rPr lang="de-DE" sz="2000" dirty="0" err="1">
                <a:solidFill>
                  <a:prstClr val="black"/>
                </a:solidFill>
              </a:rPr>
              <a:t>Aller.Land</a:t>
            </a:r>
            <a:r>
              <a:rPr lang="de-DE" sz="2000" dirty="0">
                <a:solidFill>
                  <a:prstClr val="black"/>
                </a:solidFill>
              </a:rPr>
              <a:t>-Programmbüro (Projekteure </a:t>
            </a:r>
            <a:r>
              <a:rPr lang="de-DE" sz="2000" dirty="0" err="1">
                <a:solidFill>
                  <a:prstClr val="black"/>
                </a:solidFill>
              </a:rPr>
              <a:t>bakv</a:t>
            </a:r>
            <a:r>
              <a:rPr lang="de-DE" sz="2000" dirty="0">
                <a:solidFill>
                  <a:prstClr val="black"/>
                </a:solidFill>
              </a:rPr>
              <a:t> gGmbH)</a:t>
            </a:r>
          </a:p>
          <a:p>
            <a:pPr lvl="0" algn="l">
              <a:buClr>
                <a:srgbClr val="FF0000"/>
              </a:buClr>
            </a:pPr>
            <a:endParaRPr lang="de-DE" sz="2000" dirty="0">
              <a:solidFill>
                <a:prstClr val="black"/>
              </a:solidFill>
            </a:endParaRPr>
          </a:p>
          <a:p>
            <a:pPr lvl="0" algn="l"/>
            <a:r>
              <a:rPr lang="de-DE" sz="2000" dirty="0">
                <a:solidFill>
                  <a:prstClr val="black"/>
                </a:solidFill>
              </a:rPr>
              <a:t>Förderer: </a:t>
            </a:r>
          </a:p>
          <a:p>
            <a:pPr marL="342900" lvl="0" indent="-342900" algn="l">
              <a:buClr>
                <a:srgbClr val="FF0000"/>
              </a:buClr>
              <a:buFont typeface="Arial" pitchFamily="34" charset="0"/>
              <a:buChar char="•"/>
            </a:pPr>
            <a:r>
              <a:rPr lang="de-DE" sz="2000" dirty="0">
                <a:solidFill>
                  <a:prstClr val="black"/>
                </a:solidFill>
              </a:rPr>
              <a:t>Beauftragte der Bundesregierung für Kultur und Medien (BKM)</a:t>
            </a:r>
          </a:p>
          <a:p>
            <a:pPr marL="342900" lvl="0" indent="-342900" algn="l">
              <a:buClr>
                <a:srgbClr val="FF0000"/>
              </a:buClr>
              <a:buFont typeface="Arial" pitchFamily="34" charset="0"/>
              <a:buChar char="•"/>
            </a:pPr>
            <a:r>
              <a:rPr lang="de-DE" sz="2000" dirty="0">
                <a:solidFill>
                  <a:prstClr val="black"/>
                </a:solidFill>
              </a:rPr>
              <a:t>Bundesministerium für Ernährung und Landwirtschaft (BMEL)</a:t>
            </a:r>
          </a:p>
          <a:p>
            <a:pPr marL="342900" lvl="0" indent="-342900" algn="l">
              <a:buClr>
                <a:srgbClr val="FF0000"/>
              </a:buClr>
              <a:buFont typeface="Arial" pitchFamily="34" charset="0"/>
              <a:buChar char="•"/>
            </a:pPr>
            <a:r>
              <a:rPr lang="de-DE" sz="2000" dirty="0">
                <a:solidFill>
                  <a:prstClr val="black"/>
                </a:solidFill>
              </a:rPr>
              <a:t>Bundeszentrale für politische Bildung (</a:t>
            </a:r>
            <a:r>
              <a:rPr lang="de-DE" sz="2000" dirty="0" err="1">
                <a:solidFill>
                  <a:prstClr val="black"/>
                </a:solidFill>
              </a:rPr>
              <a:t>bpb</a:t>
            </a:r>
            <a:r>
              <a:rPr lang="de-DE" sz="2000" dirty="0">
                <a:solidFill>
                  <a:prstClr val="black"/>
                </a:solidFill>
              </a:rPr>
              <a:t>)</a:t>
            </a:r>
          </a:p>
          <a:p>
            <a:pPr lvl="0" algn="l">
              <a:buClr>
                <a:srgbClr val="FF0000"/>
              </a:buClr>
            </a:pPr>
            <a:endParaRPr lang="de-DE" sz="2000" dirty="0">
              <a:solidFill>
                <a:prstClr val="black"/>
              </a:solidFill>
            </a:endParaRPr>
          </a:p>
          <a:p>
            <a:pPr lvl="0" algn="l"/>
            <a:r>
              <a:rPr lang="de-DE" sz="2000" dirty="0">
                <a:solidFill>
                  <a:prstClr val="black"/>
                </a:solidFill>
              </a:rPr>
              <a:t>Programmpartner: Bundesministerium des Innern und für Heimat (BMI)</a:t>
            </a:r>
          </a:p>
          <a:p>
            <a:pPr lvl="0" algn="l"/>
            <a:endParaRPr lang="de-DE" sz="2000" dirty="0">
              <a:solidFill>
                <a:prstClr val="black"/>
              </a:solidFill>
            </a:endParaRPr>
          </a:p>
          <a:p>
            <a:pPr lvl="0" algn="l"/>
            <a:r>
              <a:rPr lang="de-DE" sz="2000" dirty="0" err="1">
                <a:solidFill>
                  <a:prstClr val="black"/>
                </a:solidFill>
              </a:rPr>
              <a:t>Aller.Land</a:t>
            </a:r>
            <a:r>
              <a:rPr lang="de-DE" sz="2000" dirty="0">
                <a:solidFill>
                  <a:prstClr val="black"/>
                </a:solidFill>
              </a:rPr>
              <a:t> ist Teil des Bundesprogramms Ländliche Entwicklung und Regionale Wertschöpfung (</a:t>
            </a:r>
            <a:r>
              <a:rPr lang="de-DE" sz="2000" dirty="0" err="1">
                <a:solidFill>
                  <a:prstClr val="black"/>
                </a:solidFill>
              </a:rPr>
              <a:t>BULEplus</a:t>
            </a:r>
            <a:r>
              <a:rPr lang="de-DE" sz="2000" dirty="0" smtClean="0">
                <a:solidFill>
                  <a:prstClr val="black"/>
                </a:solidFill>
              </a:rPr>
              <a:t>).</a:t>
            </a:r>
            <a:endParaRPr lang="de-DE" sz="1600" dirty="0" smtClean="0">
              <a:solidFill>
                <a:prstClr val="black"/>
              </a:solidFill>
            </a:endParaRPr>
          </a:p>
          <a:p>
            <a:pPr marL="800100" lvl="1" indent="-342900" algn="l">
              <a:lnSpc>
                <a:spcPct val="150000"/>
              </a:lnSpc>
              <a:buClr>
                <a:srgbClr val="FF0000"/>
              </a:buClr>
              <a:buFontTx/>
              <a:buChar char="-"/>
            </a:pPr>
            <a:endParaRPr lang="de-DE" sz="1600" dirty="0">
              <a:solidFill>
                <a:schemeClr val="tx1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808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Förderprogramm </a:t>
            </a:r>
            <a:r>
              <a:rPr lang="de-DE" dirty="0" err="1"/>
              <a:t>Aller.Land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28600" y="1700808"/>
            <a:ext cx="8807896" cy="4464496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de-DE" sz="1900" dirty="0">
                <a:solidFill>
                  <a:prstClr val="black"/>
                </a:solidFill>
              </a:rPr>
              <a:t>Das Programm </a:t>
            </a:r>
            <a:r>
              <a:rPr lang="de-DE" sz="1900" dirty="0" err="1">
                <a:solidFill>
                  <a:prstClr val="black"/>
                </a:solidFill>
              </a:rPr>
              <a:t>Aller.Land</a:t>
            </a:r>
            <a:r>
              <a:rPr lang="de-DE" sz="1900" dirty="0">
                <a:solidFill>
                  <a:prstClr val="black"/>
                </a:solidFill>
              </a:rPr>
              <a:t> besteht aus zwei Phasen:</a:t>
            </a:r>
          </a:p>
          <a:p>
            <a:pPr marL="0" lvl="0" indent="0">
              <a:buNone/>
            </a:pPr>
            <a:r>
              <a:rPr lang="de-DE" sz="1900" dirty="0">
                <a:solidFill>
                  <a:prstClr val="black"/>
                </a:solidFill>
              </a:rPr>
              <a:t> </a:t>
            </a:r>
          </a:p>
          <a:p>
            <a:pPr marL="0" lvl="0" indent="0">
              <a:buClr>
                <a:srgbClr val="FF0000"/>
              </a:buClr>
              <a:buNone/>
            </a:pPr>
            <a:r>
              <a:rPr lang="de-DE" sz="1900" u="sng" dirty="0">
                <a:solidFill>
                  <a:prstClr val="black"/>
                </a:solidFill>
              </a:rPr>
              <a:t>Entwicklungsphase (97 Regionen):</a:t>
            </a:r>
          </a:p>
          <a:p>
            <a:pPr lvl="0">
              <a:buClr>
                <a:srgbClr val="FF0000"/>
              </a:buClr>
            </a:pPr>
            <a:r>
              <a:rPr lang="de-DE" sz="1900" dirty="0">
                <a:solidFill>
                  <a:prstClr val="black"/>
                </a:solidFill>
              </a:rPr>
              <a:t>Laufzeit: 02/2024 – 06/2025</a:t>
            </a:r>
          </a:p>
          <a:p>
            <a:pPr lvl="0">
              <a:buClr>
                <a:srgbClr val="FF0000"/>
              </a:buClr>
            </a:pPr>
            <a:r>
              <a:rPr lang="de-DE" sz="1900" dirty="0">
                <a:solidFill>
                  <a:prstClr val="black"/>
                </a:solidFill>
              </a:rPr>
              <a:t>Fördervertag unterzeichnet: 02/2024</a:t>
            </a:r>
          </a:p>
          <a:p>
            <a:pPr lvl="0">
              <a:buClr>
                <a:srgbClr val="FF0000"/>
              </a:buClr>
            </a:pPr>
            <a:r>
              <a:rPr lang="de-DE" sz="1900" dirty="0">
                <a:solidFill>
                  <a:prstClr val="black"/>
                </a:solidFill>
              </a:rPr>
              <a:t>Fördersumme: 40 T€, 100 % Förderung (2024: 35 T€ und 2025: 5 T€)</a:t>
            </a:r>
          </a:p>
          <a:p>
            <a:pPr marL="0" lvl="0" indent="0">
              <a:buClr>
                <a:srgbClr val="FF0000"/>
              </a:buClr>
              <a:buNone/>
            </a:pPr>
            <a:endParaRPr lang="de-DE" sz="1900" dirty="0">
              <a:solidFill>
                <a:prstClr val="black"/>
              </a:solidFill>
            </a:endParaRPr>
          </a:p>
          <a:p>
            <a:pPr marL="0" lvl="0" indent="0">
              <a:buClr>
                <a:srgbClr val="FF0000"/>
              </a:buClr>
              <a:buNone/>
            </a:pPr>
            <a:r>
              <a:rPr lang="de-DE" sz="1900" u="sng" dirty="0">
                <a:solidFill>
                  <a:prstClr val="black"/>
                </a:solidFill>
              </a:rPr>
              <a:t>Umsetzungsphase (bis zu 30 Regionen):</a:t>
            </a:r>
          </a:p>
          <a:p>
            <a:pPr lvl="0">
              <a:buClr>
                <a:srgbClr val="FF0000"/>
              </a:buClr>
            </a:pPr>
            <a:r>
              <a:rPr lang="de-DE" sz="1900" dirty="0">
                <a:solidFill>
                  <a:prstClr val="black"/>
                </a:solidFill>
              </a:rPr>
              <a:t>Laufzeit: 07/2025 – 06/2030</a:t>
            </a:r>
          </a:p>
          <a:p>
            <a:pPr lvl="0">
              <a:buClr>
                <a:srgbClr val="FF0000"/>
              </a:buClr>
            </a:pPr>
            <a:r>
              <a:rPr lang="de-DE" sz="1900" dirty="0">
                <a:solidFill>
                  <a:prstClr val="black"/>
                </a:solidFill>
              </a:rPr>
              <a:t>Antragsfrist: 16.12.2024</a:t>
            </a:r>
          </a:p>
          <a:p>
            <a:pPr lvl="0">
              <a:buClr>
                <a:srgbClr val="FF0000"/>
              </a:buClr>
            </a:pPr>
            <a:r>
              <a:rPr lang="de-DE" sz="1900" dirty="0">
                <a:solidFill>
                  <a:prstClr val="black"/>
                </a:solidFill>
              </a:rPr>
              <a:t>Jury-Besuch: 26.03.2025</a:t>
            </a:r>
          </a:p>
          <a:p>
            <a:pPr lvl="0">
              <a:buClr>
                <a:srgbClr val="FF0000"/>
              </a:buClr>
            </a:pPr>
            <a:r>
              <a:rPr lang="de-DE" sz="1900" dirty="0">
                <a:solidFill>
                  <a:prstClr val="black"/>
                </a:solidFill>
              </a:rPr>
              <a:t>Fördersumme: bis zu 1,35 Mio.€ für die gesamte Laufzeit – bei mind. 10 % Ko-Finanzierung durch den Kreis Warendorf</a:t>
            </a:r>
          </a:p>
          <a:p>
            <a:pPr lvl="0">
              <a:buClr>
                <a:srgbClr val="FF0000"/>
              </a:buClr>
            </a:pPr>
            <a:r>
              <a:rPr lang="de-DE" sz="1900" dirty="0">
                <a:solidFill>
                  <a:prstClr val="black"/>
                </a:solidFill>
              </a:rPr>
              <a:t>Fördervoraussetzung: u.a. mindestens 50% einer Vollzeitstelle (Neueinstellung oder Bestandsstelle) für die inhaltliche Mitarbeit</a:t>
            </a:r>
            <a:endParaRPr lang="de-DE" sz="2000" dirty="0" smtClean="0"/>
          </a:p>
          <a:p>
            <a:pPr>
              <a:lnSpc>
                <a:spcPct val="150000"/>
              </a:lnSpc>
              <a:buClr>
                <a:srgbClr val="FF0000"/>
              </a:buClr>
              <a:buFontTx/>
              <a:buChar char="-"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565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de-DE" dirty="0" err="1"/>
              <a:t>Liesborner</a:t>
            </a:r>
            <a:r>
              <a:rPr lang="de-DE" dirty="0"/>
              <a:t> </a:t>
            </a:r>
            <a:r>
              <a:rPr lang="de-DE" dirty="0" err="1"/>
              <a:t>KultuRRemise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0664" y="1628800"/>
            <a:ext cx="8229600" cy="4381947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de-DE" sz="1800" u="sng" dirty="0">
                <a:solidFill>
                  <a:prstClr val="black"/>
                </a:solidFill>
              </a:rPr>
              <a:t>Beteiligte Vereine und Institutionen in der Entwicklungsphase:</a:t>
            </a:r>
          </a:p>
          <a:p>
            <a:pPr lvl="0">
              <a:buClr>
                <a:srgbClr val="FF0000"/>
              </a:buClr>
            </a:pPr>
            <a:r>
              <a:rPr lang="de-DE" sz="1800" dirty="0">
                <a:solidFill>
                  <a:prstClr val="black"/>
                </a:solidFill>
              </a:rPr>
              <a:t>Kreis Warendorf und Gemeinde </a:t>
            </a:r>
            <a:r>
              <a:rPr lang="de-DE" sz="1800" dirty="0" err="1">
                <a:solidFill>
                  <a:prstClr val="black"/>
                </a:solidFill>
              </a:rPr>
              <a:t>Wadersloh</a:t>
            </a:r>
            <a:endParaRPr lang="de-DE" sz="1800" dirty="0">
              <a:solidFill>
                <a:prstClr val="black"/>
              </a:solidFill>
            </a:endParaRPr>
          </a:p>
          <a:p>
            <a:pPr lvl="0">
              <a:buClr>
                <a:srgbClr val="FF0000"/>
              </a:buClr>
            </a:pPr>
            <a:r>
              <a:rPr lang="de-DE" sz="1800" dirty="0">
                <a:solidFill>
                  <a:prstClr val="black"/>
                </a:solidFill>
              </a:rPr>
              <a:t>Münsterland e.V. und Klosterlandschaft Westfalen-Lippe</a:t>
            </a:r>
          </a:p>
          <a:p>
            <a:pPr lvl="0">
              <a:buClr>
                <a:srgbClr val="FF0000"/>
              </a:buClr>
            </a:pPr>
            <a:r>
              <a:rPr lang="de-DE" sz="1800" dirty="0">
                <a:solidFill>
                  <a:prstClr val="black"/>
                </a:solidFill>
              </a:rPr>
              <a:t>Schule für Musik im Kreis Warendorf e.V.</a:t>
            </a:r>
          </a:p>
          <a:p>
            <a:pPr lvl="0">
              <a:buClr>
                <a:srgbClr val="FF0000"/>
              </a:buClr>
            </a:pPr>
            <a:r>
              <a:rPr lang="de-DE" sz="1800" dirty="0">
                <a:solidFill>
                  <a:prstClr val="black"/>
                </a:solidFill>
              </a:rPr>
              <a:t>Kreis Heimat- und Geschichtsverein Beckum Warendorf e.V. </a:t>
            </a:r>
          </a:p>
          <a:p>
            <a:pPr lvl="0">
              <a:buClr>
                <a:srgbClr val="FF0000"/>
              </a:buClr>
            </a:pPr>
            <a:r>
              <a:rPr lang="de-DE" sz="1800" dirty="0">
                <a:solidFill>
                  <a:prstClr val="black"/>
                </a:solidFill>
              </a:rPr>
              <a:t>Kreiskunstverein Beckum-Warendorf e.V.</a:t>
            </a:r>
          </a:p>
          <a:p>
            <a:pPr lvl="0">
              <a:buClr>
                <a:srgbClr val="FF0000"/>
              </a:buClr>
            </a:pPr>
            <a:r>
              <a:rPr lang="de-DE" sz="1800" dirty="0">
                <a:solidFill>
                  <a:prstClr val="black"/>
                </a:solidFill>
              </a:rPr>
              <a:t>7 </a:t>
            </a:r>
            <a:r>
              <a:rPr lang="de-DE" sz="1800" dirty="0" err="1">
                <a:solidFill>
                  <a:prstClr val="black"/>
                </a:solidFill>
              </a:rPr>
              <a:t>Liesborner</a:t>
            </a:r>
            <a:r>
              <a:rPr lang="de-DE" sz="1800" dirty="0">
                <a:solidFill>
                  <a:prstClr val="black"/>
                </a:solidFill>
              </a:rPr>
              <a:t> Vereine, Bürgerstiftung </a:t>
            </a:r>
            <a:r>
              <a:rPr lang="de-DE" sz="1800" dirty="0" err="1">
                <a:solidFill>
                  <a:prstClr val="black"/>
                </a:solidFill>
              </a:rPr>
              <a:t>Wadersloh</a:t>
            </a:r>
            <a:r>
              <a:rPr lang="de-DE" sz="1800" dirty="0">
                <a:solidFill>
                  <a:prstClr val="black"/>
                </a:solidFill>
              </a:rPr>
              <a:t> und „Mein </a:t>
            </a:r>
            <a:r>
              <a:rPr lang="de-DE" sz="1800" dirty="0" err="1">
                <a:solidFill>
                  <a:prstClr val="black"/>
                </a:solidFill>
              </a:rPr>
              <a:t>Wadersloh</a:t>
            </a:r>
            <a:r>
              <a:rPr lang="de-DE" sz="1800" dirty="0">
                <a:solidFill>
                  <a:prstClr val="black"/>
                </a:solidFill>
              </a:rPr>
              <a:t>“</a:t>
            </a:r>
          </a:p>
          <a:p>
            <a:pPr lvl="0">
              <a:buClr>
                <a:srgbClr val="FF0000"/>
              </a:buClr>
            </a:pPr>
            <a:endParaRPr lang="de-DE" sz="1800" dirty="0">
              <a:solidFill>
                <a:prstClr val="black"/>
              </a:solidFill>
            </a:endParaRPr>
          </a:p>
          <a:p>
            <a:pPr marL="0" lvl="0" indent="0">
              <a:buClr>
                <a:srgbClr val="FF0000"/>
              </a:buClr>
              <a:buNone/>
            </a:pPr>
            <a:r>
              <a:rPr lang="de-DE" sz="1800" u="sng" dirty="0">
                <a:solidFill>
                  <a:prstClr val="black"/>
                </a:solidFill>
              </a:rPr>
              <a:t>Nutzungsideen für die Umsetzungsphase:</a:t>
            </a:r>
          </a:p>
          <a:p>
            <a:pPr lvl="0">
              <a:buClr>
                <a:srgbClr val="FF0000"/>
              </a:buClr>
            </a:pPr>
            <a:r>
              <a:rPr lang="de-DE" sz="1800" dirty="0">
                <a:solidFill>
                  <a:prstClr val="black"/>
                </a:solidFill>
              </a:rPr>
              <a:t>beteiligungsorientierte Kulturvorhaben</a:t>
            </a:r>
          </a:p>
          <a:p>
            <a:pPr lvl="1">
              <a:buClr>
                <a:srgbClr val="FF0000"/>
              </a:buClr>
            </a:pPr>
            <a:r>
              <a:rPr lang="de-DE" sz="1800" dirty="0">
                <a:solidFill>
                  <a:prstClr val="black"/>
                </a:solidFill>
              </a:rPr>
              <a:t>Festival Kunst im Garten / Kunst auf dem Feld</a:t>
            </a:r>
          </a:p>
          <a:p>
            <a:pPr lvl="1">
              <a:buClr>
                <a:srgbClr val="FF0000"/>
              </a:buClr>
            </a:pPr>
            <a:r>
              <a:rPr lang="de-DE" sz="1800" dirty="0">
                <a:solidFill>
                  <a:prstClr val="black"/>
                </a:solidFill>
              </a:rPr>
              <a:t>Mitsingkonzert </a:t>
            </a:r>
            <a:r>
              <a:rPr lang="de-DE" sz="1800" dirty="0" err="1">
                <a:solidFill>
                  <a:prstClr val="black"/>
                </a:solidFill>
              </a:rPr>
              <a:t>Liesborner</a:t>
            </a:r>
            <a:r>
              <a:rPr lang="de-DE" sz="1800" dirty="0">
                <a:solidFill>
                  <a:prstClr val="black"/>
                </a:solidFill>
              </a:rPr>
              <a:t> </a:t>
            </a:r>
            <a:r>
              <a:rPr lang="de-DE" sz="1800" dirty="0" err="1">
                <a:solidFill>
                  <a:prstClr val="black"/>
                </a:solidFill>
              </a:rPr>
              <a:t>musiKKultur</a:t>
            </a:r>
            <a:endParaRPr lang="de-DE" sz="1800" dirty="0">
              <a:solidFill>
                <a:prstClr val="black"/>
              </a:solidFill>
            </a:endParaRPr>
          </a:p>
          <a:p>
            <a:pPr lvl="0">
              <a:buClr>
                <a:srgbClr val="FF0000"/>
              </a:buClr>
            </a:pPr>
            <a:r>
              <a:rPr lang="de-DE" sz="1800" dirty="0">
                <a:solidFill>
                  <a:prstClr val="black"/>
                </a:solidFill>
              </a:rPr>
              <a:t>verschiedene Veranstaltungen (u.a. Lesungen, Workshops, Konzerte)</a:t>
            </a:r>
          </a:p>
          <a:p>
            <a:pPr lvl="0">
              <a:buClr>
                <a:srgbClr val="FF0000"/>
              </a:buClr>
            </a:pPr>
            <a:r>
              <a:rPr lang="de-DE" sz="1800" dirty="0">
                <a:solidFill>
                  <a:prstClr val="black"/>
                </a:solidFill>
              </a:rPr>
              <a:t>Büroflächen u.a. für das </a:t>
            </a:r>
            <a:r>
              <a:rPr lang="de-DE" sz="1800" dirty="0" smtClean="0">
                <a:solidFill>
                  <a:prstClr val="black"/>
                </a:solidFill>
              </a:rPr>
              <a:t>Programmbüro</a:t>
            </a:r>
            <a:endParaRPr lang="de-DE" sz="1800" dirty="0">
              <a:solidFill>
                <a:prstClr val="black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571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Förderprogramm </a:t>
            </a:r>
            <a:r>
              <a:rPr lang="de-DE" dirty="0" err="1"/>
              <a:t>Aller.Land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5</a:t>
            </a:fld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pPr marL="0" lvl="0" indent="0">
              <a:buNone/>
            </a:pPr>
            <a:r>
              <a:rPr lang="de-DE" sz="2000" u="sng" dirty="0">
                <a:solidFill>
                  <a:prstClr val="black"/>
                </a:solidFill>
              </a:rPr>
              <a:t>Planungen des Kreises Warendorf für die Umsetzungsphase:</a:t>
            </a:r>
          </a:p>
          <a:p>
            <a:pPr marL="0" lvl="0" indent="0">
              <a:buNone/>
            </a:pPr>
            <a:endParaRPr lang="de-DE" sz="2000" u="sng" dirty="0">
              <a:solidFill>
                <a:prstClr val="black"/>
              </a:solidFill>
            </a:endParaRPr>
          </a:p>
          <a:p>
            <a:pPr lvl="0">
              <a:buClr>
                <a:srgbClr val="FF0000"/>
              </a:buClr>
            </a:pPr>
            <a:r>
              <a:rPr lang="de-DE" sz="2000" dirty="0">
                <a:solidFill>
                  <a:prstClr val="black"/>
                </a:solidFill>
              </a:rPr>
              <a:t>fristgerechte Antragstellung bis zum 16.12.2024</a:t>
            </a:r>
          </a:p>
          <a:p>
            <a:pPr lvl="0">
              <a:buClr>
                <a:srgbClr val="FF0000"/>
              </a:buClr>
            </a:pPr>
            <a:r>
              <a:rPr lang="de-DE" sz="2000" dirty="0">
                <a:solidFill>
                  <a:prstClr val="black"/>
                </a:solidFill>
              </a:rPr>
              <a:t>Einrichtung einer Personalstelle für die gesamte Dauer der Umsetzungsphase (07/2025 bis 06/2030) </a:t>
            </a:r>
          </a:p>
          <a:p>
            <a:pPr lvl="0">
              <a:buClr>
                <a:srgbClr val="FF0000"/>
              </a:buClr>
            </a:pPr>
            <a:r>
              <a:rPr lang="de-DE" sz="2000" dirty="0">
                <a:solidFill>
                  <a:prstClr val="black"/>
                </a:solidFill>
              </a:rPr>
              <a:t>Ko-Finanzierung </a:t>
            </a:r>
            <a:r>
              <a:rPr lang="de-DE" sz="2000" dirty="0" err="1">
                <a:solidFill>
                  <a:prstClr val="black"/>
                </a:solidFill>
              </a:rPr>
              <a:t>i.H.v</a:t>
            </a:r>
            <a:r>
              <a:rPr lang="de-DE" sz="2000" dirty="0">
                <a:solidFill>
                  <a:prstClr val="black"/>
                </a:solidFill>
              </a:rPr>
              <a:t>. 10% der Gesamtkosten durch den Kreis Warendorf für die gesamte Laufzeit der Umsetzungsphase (07/2025 bis 06/2030)</a:t>
            </a:r>
          </a:p>
          <a:p>
            <a:pPr lvl="0">
              <a:buClr>
                <a:srgbClr val="FF0000"/>
              </a:buClr>
            </a:pPr>
            <a:r>
              <a:rPr lang="de-DE" sz="2000" dirty="0">
                <a:solidFill>
                  <a:prstClr val="black"/>
                </a:solidFill>
              </a:rPr>
              <a:t>die zusätzlichen jährlichen Aufwendungen für den Kreis Warendorf sollen 10.000 € nicht übersteigen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87990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Bilder </a:t>
            </a:r>
            <a:r>
              <a:rPr lang="de-DE" dirty="0" err="1"/>
              <a:t>Liesborner</a:t>
            </a:r>
            <a:r>
              <a:rPr lang="de-DE" dirty="0"/>
              <a:t> Wagenscheune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6</a:t>
            </a:fld>
            <a:endParaRPr lang="de-DE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6670" y="2133716"/>
            <a:ext cx="3941314" cy="2952755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5002" y="2133716"/>
            <a:ext cx="3916050" cy="294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632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Inspirationen aus dem Ideenwettbewerb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7</a:t>
            </a:fld>
            <a:endParaRPr lang="de-DE"/>
          </a:p>
        </p:txBody>
      </p:sp>
      <p:pic>
        <p:nvPicPr>
          <p:cNvPr id="5" name="Inhaltsplatzhalter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4149080"/>
            <a:ext cx="3631269" cy="2188267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4526" y="4168505"/>
            <a:ext cx="3520847" cy="2188267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1620242"/>
            <a:ext cx="3631269" cy="2326234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4526" y="1620242"/>
            <a:ext cx="3505635" cy="232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039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sz="quarter" idx="1"/>
          </p:nvPr>
        </p:nvSpPr>
        <p:spPr>
          <a:xfrm>
            <a:off x="617123" y="4581128"/>
            <a:ext cx="2629918" cy="1848192"/>
          </a:xfrm>
        </p:spPr>
        <p:txBody>
          <a:bodyPr/>
          <a:lstStyle/>
          <a:p>
            <a:pPr lvl="0"/>
            <a:r>
              <a:rPr lang="de-DE" altLang="de-DE" dirty="0"/>
              <a:t>Kreis Warendorf</a:t>
            </a:r>
          </a:p>
          <a:p>
            <a:pPr lvl="0"/>
            <a:r>
              <a:rPr lang="de-DE" altLang="de-DE" dirty="0"/>
              <a:t>Amt für </a:t>
            </a:r>
            <a:r>
              <a:rPr lang="de-DE" altLang="de-DE" dirty="0" smtClean="0"/>
              <a:t>Jugend und Bildung</a:t>
            </a:r>
            <a:endParaRPr lang="de-DE" altLang="de-DE" dirty="0"/>
          </a:p>
          <a:p>
            <a:pPr lvl="0"/>
            <a:r>
              <a:rPr lang="de-DE" altLang="de-DE" dirty="0"/>
              <a:t>Waldenburger Straße 2</a:t>
            </a:r>
          </a:p>
          <a:p>
            <a:pPr lvl="0"/>
            <a:r>
              <a:rPr lang="de-DE" altLang="de-DE" dirty="0"/>
              <a:t>48231 Warendorf</a:t>
            </a:r>
          </a:p>
          <a:p>
            <a:pPr lvl="0"/>
            <a:r>
              <a:rPr lang="de-DE" altLang="de-DE" dirty="0"/>
              <a:t>www.kreis-warendorf.de</a:t>
            </a:r>
          </a:p>
          <a:p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ctrTitle" sz="quarter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Vielen Dank für Ihre Aufmerksamkeit!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6274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378</Words>
  <Application>Microsoft Office PowerPoint</Application>
  <PresentationFormat>Bildschirmpräsentation (4:3)</PresentationFormat>
  <Paragraphs>66</Paragraphs>
  <Slides>8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3" baseType="lpstr">
      <vt:lpstr>Arial</vt:lpstr>
      <vt:lpstr>Calibri</vt:lpstr>
      <vt:lpstr>Gill Sans</vt:lpstr>
      <vt:lpstr>Times New Roman</vt:lpstr>
      <vt:lpstr>Larissa-Design</vt:lpstr>
      <vt:lpstr>TOP 14 Projekt „Liesborner KultuRRemise“ –  Förderprogramm „Aller.Land“ </vt:lpstr>
      <vt:lpstr>Förderprogramm Aller.Land</vt:lpstr>
      <vt:lpstr>Förderprogramm Aller.Land</vt:lpstr>
      <vt:lpstr>Liesborner KultuRRemise</vt:lpstr>
      <vt:lpstr>Förderprogramm Aller.Land</vt:lpstr>
      <vt:lpstr>Bilder Liesborner Wagenscheune</vt:lpstr>
      <vt:lpstr>Inspirationen aus dem Ideenwettbewerb</vt:lpstr>
      <vt:lpstr>Vielen Dank für Ihre Aufmerksamkeit!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Stefani, Roland</dc:creator>
  <cp:lastModifiedBy>Wessel, Katharina</cp:lastModifiedBy>
  <cp:revision>417</cp:revision>
  <cp:lastPrinted>2024-11-04T17:04:55Z</cp:lastPrinted>
  <dcterms:created xsi:type="dcterms:W3CDTF">2018-05-17T06:42:05Z</dcterms:created>
  <dcterms:modified xsi:type="dcterms:W3CDTF">2024-12-02T10:14:12Z</dcterms:modified>
</cp:coreProperties>
</file>