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15">
  <p:sldMasterIdLst>
    <p:sldMasterId id="2147484260" r:id="rId1"/>
  </p:sldMasterIdLst>
  <p:notesMasterIdLst>
    <p:notesMasterId r:id="rId29"/>
  </p:notesMasterIdLst>
  <p:handoutMasterIdLst>
    <p:handoutMasterId r:id="rId30"/>
  </p:handoutMasterIdLst>
  <p:sldIdLst>
    <p:sldId id="256" r:id="rId2"/>
    <p:sldId id="283" r:id="rId3"/>
    <p:sldId id="284" r:id="rId4"/>
    <p:sldId id="293" r:id="rId5"/>
    <p:sldId id="304" r:id="rId6"/>
    <p:sldId id="305" r:id="rId7"/>
    <p:sldId id="303" r:id="rId8"/>
    <p:sldId id="306" r:id="rId9"/>
    <p:sldId id="292" r:id="rId10"/>
    <p:sldId id="285" r:id="rId11"/>
    <p:sldId id="308" r:id="rId12"/>
    <p:sldId id="307" r:id="rId13"/>
    <p:sldId id="288" r:id="rId14"/>
    <p:sldId id="310" r:id="rId15"/>
    <p:sldId id="289" r:id="rId16"/>
    <p:sldId id="309" r:id="rId17"/>
    <p:sldId id="290" r:id="rId18"/>
    <p:sldId id="291" r:id="rId19"/>
    <p:sldId id="295" r:id="rId20"/>
    <p:sldId id="313" r:id="rId21"/>
    <p:sldId id="294" r:id="rId22"/>
    <p:sldId id="297" r:id="rId23"/>
    <p:sldId id="298" r:id="rId24"/>
    <p:sldId id="299" r:id="rId25"/>
    <p:sldId id="302" r:id="rId26"/>
    <p:sldId id="312" r:id="rId27"/>
    <p:sldId id="280" r:id="rId28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6D5832CD-D6B3-4367-8F13-37047E44EAC6}">
          <p14:sldIdLst/>
        </p14:section>
        <p14:section name="Abschnitt ohne Titel" id="{D06A5E1D-BF43-4832-AD65-5C3807ABA186}">
          <p14:sldIdLst>
            <p14:sldId id="256"/>
            <p14:sldId id="283"/>
            <p14:sldId id="284"/>
            <p14:sldId id="293"/>
            <p14:sldId id="304"/>
            <p14:sldId id="305"/>
            <p14:sldId id="303"/>
            <p14:sldId id="306"/>
            <p14:sldId id="292"/>
            <p14:sldId id="285"/>
            <p14:sldId id="308"/>
            <p14:sldId id="307"/>
            <p14:sldId id="288"/>
            <p14:sldId id="310"/>
            <p14:sldId id="289"/>
            <p14:sldId id="309"/>
            <p14:sldId id="290"/>
            <p14:sldId id="291"/>
            <p14:sldId id="295"/>
            <p14:sldId id="313"/>
            <p14:sldId id="294"/>
            <p14:sldId id="297"/>
            <p14:sldId id="298"/>
            <p14:sldId id="299"/>
            <p14:sldId id="302"/>
            <p14:sldId id="312"/>
            <p14:sldId id="2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141E"/>
    <a:srgbClr val="5A5ACA"/>
    <a:srgbClr val="5149F1"/>
    <a:srgbClr val="FF2C35"/>
    <a:srgbClr val="FFCCCC"/>
    <a:srgbClr val="FF9999"/>
    <a:srgbClr val="FF7C80"/>
    <a:srgbClr val="6B6BCF"/>
    <a:srgbClr val="5D56E4"/>
    <a:srgbClr val="5A65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72" autoAdjust="0"/>
    <p:restoredTop sz="94660"/>
  </p:normalViewPr>
  <p:slideViewPr>
    <p:cSldViewPr>
      <p:cViewPr varScale="1">
        <p:scale>
          <a:sx n="71" d="100"/>
          <a:sy n="71" d="100"/>
        </p:scale>
        <p:origin x="193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3" d="100"/>
          <a:sy n="93" d="100"/>
        </p:scale>
        <p:origin x="-3774" y="-10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F30270\home3\20%20K&#228;mmerei\20.06%20Liegenschaften\T-Energiemanagement\Verbrauchserfassung%20Energie\EB-Verbr-Alle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hPercent val="86"/>
      <c:rotY val="3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solidFill>
          <a:srgbClr val="DDDDDD"/>
        </a:solidFill>
        <a:ln w="12700">
          <a:solidFill>
            <a:srgbClr val="FFFFFF"/>
          </a:solidFill>
          <a:prstDash val="solid"/>
        </a:ln>
      </c:spPr>
    </c:sideWall>
    <c:backWall>
      <c:thickness val="0"/>
      <c:spPr>
        <a:solidFill>
          <a:srgbClr val="DDDDDD"/>
        </a:solidFill>
        <a:ln w="12700">
          <a:solidFill>
            <a:srgbClr val="FFFFFF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4873955064616243"/>
          <c:y val="2.9781257181561983E-2"/>
          <c:w val="0.83333507862331924"/>
          <c:h val="0.8882611747976169"/>
        </c:manualLayout>
      </c:layout>
      <c:area3DChart>
        <c:grouping val="stacked"/>
        <c:varyColors val="0"/>
        <c:ser>
          <c:idx val="1"/>
          <c:order val="0"/>
          <c:tx>
            <c:strRef>
              <c:f>'CO2'!$A$18</c:f>
              <c:strCache>
                <c:ptCount val="1"/>
                <c:pt idx="0">
                  <c:v>Gas</c:v>
                </c:pt>
              </c:strCache>
            </c:strRef>
          </c:tx>
          <c:spPr>
            <a:gradFill rotWithShape="0">
              <a:gsLst>
                <a:gs pos="0">
                  <a:srgbClr xmlns:mc="http://schemas.openxmlformats.org/markup-compatibility/2006" xmlns:a14="http://schemas.microsoft.com/office/drawing/2010/main" val="FFFFCC" mc:Ignorable="a14" a14:legacySpreadsheetColorIndex="26"/>
                </a:gs>
                <a:gs pos="100000">
                  <a:srgbClr xmlns:mc="http://schemas.openxmlformats.org/markup-compatibility/2006" xmlns:a14="http://schemas.microsoft.com/office/drawing/2010/main" val="000000" mc:Ignorable="a14" a14:legacySpreadsheetColorIndex="2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000000"/>
              </a:solidFill>
              <a:prstDash val="solid"/>
            </a:ln>
          </c:spPr>
          <c:dLbls>
            <c:dLbl>
              <c:idx val="0"/>
              <c:layout>
                <c:manualLayout>
                  <c:x val="0.22202192470115414"/>
                  <c:y val="1.0379851712084377E-2"/>
                </c:manualLayout>
              </c:layout>
              <c:tx>
                <c:rich>
                  <a:bodyPr/>
                  <a:lstStyle/>
                  <a:p>
                    <a:r>
                      <a:rPr lang="en-US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Holz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E38-4850-B153-E815CEB181E7}"/>
                </c:ext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 algn="l">
                  <a:defRPr sz="1800" b="0" i="0" u="none" strike="noStrike" baseline="0">
                    <a:solidFill>
                      <a:schemeClr val="accent3">
                        <a:lumMod val="50000"/>
                      </a:schemeClr>
                    </a:solidFill>
                    <a:latin typeface="Arial"/>
                    <a:ea typeface="Arial"/>
                    <a:cs typeface="Arial"/>
                  </a:defRPr>
                </a:pPr>
                <a:endParaRPr lang="de-DE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'CO2'!$B$16:$AD$16</c:f>
              <c:numCache>
                <c:formatCode>General</c:formatCode>
                <c:ptCount val="29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  <c:pt idx="22">
                  <c:v>2014</c:v>
                </c:pt>
                <c:pt idx="23">
                  <c:v>2015</c:v>
                </c:pt>
                <c:pt idx="24">
                  <c:v>2016</c:v>
                </c:pt>
                <c:pt idx="25">
                  <c:v>2017</c:v>
                </c:pt>
                <c:pt idx="26">
                  <c:v>2018</c:v>
                </c:pt>
                <c:pt idx="27">
                  <c:v>2019</c:v>
                </c:pt>
                <c:pt idx="28">
                  <c:v>2020</c:v>
                </c:pt>
              </c:numCache>
            </c:numRef>
          </c:cat>
          <c:val>
            <c:numRef>
              <c:f>'CO2'!$B$18:$AD$18</c:f>
              <c:numCache>
                <c:formatCode>#,##0</c:formatCode>
                <c:ptCount val="29"/>
                <c:pt idx="0">
                  <c:v>2059.9171395253275</c:v>
                </c:pt>
                <c:pt idx="1">
                  <c:v>2117.4227138216384</c:v>
                </c:pt>
                <c:pt idx="2">
                  <c:v>2064.0147961944112</c:v>
                </c:pt>
                <c:pt idx="3">
                  <c:v>1988.1855957067171</c:v>
                </c:pt>
                <c:pt idx="4">
                  <c:v>2077.6337917276182</c:v>
                </c:pt>
                <c:pt idx="5">
                  <c:v>1975.026353490862</c:v>
                </c:pt>
                <c:pt idx="6">
                  <c:v>2117.4740262670143</c:v>
                </c:pt>
                <c:pt idx="7">
                  <c:v>1944.9714191296507</c:v>
                </c:pt>
                <c:pt idx="8">
                  <c:v>1829.5513862376636</c:v>
                </c:pt>
                <c:pt idx="9">
                  <c:v>1671.2020061803942</c:v>
                </c:pt>
                <c:pt idx="10">
                  <c:v>1603.7893719957162</c:v>
                </c:pt>
                <c:pt idx="11">
                  <c:v>1491.762672841666</c:v>
                </c:pt>
                <c:pt idx="12">
                  <c:v>1569.864161317779</c:v>
                </c:pt>
                <c:pt idx="13">
                  <c:v>1562.5026549146326</c:v>
                </c:pt>
                <c:pt idx="14">
                  <c:v>1409.3046563382422</c:v>
                </c:pt>
                <c:pt idx="15">
                  <c:v>1108.92522430552</c:v>
                </c:pt>
                <c:pt idx="16">
                  <c:v>1170.414526195859</c:v>
                </c:pt>
                <c:pt idx="17">
                  <c:v>1220.6086130793292</c:v>
                </c:pt>
                <c:pt idx="18">
                  <c:v>1212.5466866830857</c:v>
                </c:pt>
                <c:pt idx="19">
                  <c:v>913.22247550871793</c:v>
                </c:pt>
                <c:pt idx="20">
                  <c:v>1029.1785506298934</c:v>
                </c:pt>
                <c:pt idx="21">
                  <c:v>1083.3911179036354</c:v>
                </c:pt>
                <c:pt idx="22">
                  <c:v>895.85709020317654</c:v>
                </c:pt>
                <c:pt idx="23">
                  <c:v>1070.2990683153198</c:v>
                </c:pt>
                <c:pt idx="24">
                  <c:v>1043.926830289332</c:v>
                </c:pt>
                <c:pt idx="25">
                  <c:v>1107.2693427494296</c:v>
                </c:pt>
                <c:pt idx="26">
                  <c:v>1114.3230627673238</c:v>
                </c:pt>
                <c:pt idx="27">
                  <c:v>1214.953874518113</c:v>
                </c:pt>
                <c:pt idx="28">
                  <c:v>1083.805282375667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E38-4850-B153-E815CEB181E7}"/>
            </c:ext>
          </c:extLst>
        </c:ser>
        <c:ser>
          <c:idx val="2"/>
          <c:order val="1"/>
          <c:tx>
            <c:strRef>
              <c:f>'CO2'!$A$19</c:f>
              <c:strCache>
                <c:ptCount val="1"/>
                <c:pt idx="0">
                  <c:v>Öl</c:v>
                </c:pt>
              </c:strCache>
            </c:strRef>
          </c:tx>
          <c:spPr>
            <a:gradFill rotWithShape="0">
              <a:gsLst>
                <a:gs pos="0">
                  <a:srgbClr xmlns:mc="http://schemas.openxmlformats.org/markup-compatibility/2006" xmlns:a14="http://schemas.microsoft.com/office/drawing/2010/main" val="969696" mc:Ignorable="a14" a14:legacySpreadsheetColorIndex="55"/>
                </a:gs>
                <a:gs pos="100000">
                  <a:srgbClr xmlns:mc="http://schemas.openxmlformats.org/markup-compatibility/2006" xmlns:a14="http://schemas.microsoft.com/office/drawing/2010/main" val="000000" mc:Ignorable="a14" a14:legacySpreadsheetColorIndex="55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de-DE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'CO2'!$B$16:$AD$16</c:f>
              <c:numCache>
                <c:formatCode>General</c:formatCode>
                <c:ptCount val="29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  <c:pt idx="22">
                  <c:v>2014</c:v>
                </c:pt>
                <c:pt idx="23">
                  <c:v>2015</c:v>
                </c:pt>
                <c:pt idx="24">
                  <c:v>2016</c:v>
                </c:pt>
                <c:pt idx="25">
                  <c:v>2017</c:v>
                </c:pt>
                <c:pt idx="26">
                  <c:v>2018</c:v>
                </c:pt>
                <c:pt idx="27">
                  <c:v>2019</c:v>
                </c:pt>
                <c:pt idx="28">
                  <c:v>2020</c:v>
                </c:pt>
              </c:numCache>
            </c:numRef>
          </c:cat>
          <c:val>
            <c:numRef>
              <c:f>'CO2'!$B$19:$AD$19</c:f>
              <c:numCache>
                <c:formatCode>#,##0</c:formatCode>
                <c:ptCount val="29"/>
                <c:pt idx="0">
                  <c:v>991.87196748323186</c:v>
                </c:pt>
                <c:pt idx="1">
                  <c:v>961.5606994519552</c:v>
                </c:pt>
                <c:pt idx="2">
                  <c:v>608.27508548756259</c:v>
                </c:pt>
                <c:pt idx="3">
                  <c:v>599.74002575837278</c:v>
                </c:pt>
                <c:pt idx="4">
                  <c:v>420.00862647247033</c:v>
                </c:pt>
                <c:pt idx="5">
                  <c:v>273.12942908567538</c:v>
                </c:pt>
                <c:pt idx="6">
                  <c:v>297.24799896426077</c:v>
                </c:pt>
                <c:pt idx="7">
                  <c:v>278.16921683601203</c:v>
                </c:pt>
                <c:pt idx="8">
                  <c:v>245.25479513092998</c:v>
                </c:pt>
                <c:pt idx="9">
                  <c:v>249.41699960185275</c:v>
                </c:pt>
                <c:pt idx="10">
                  <c:v>240.26607312897087</c:v>
                </c:pt>
                <c:pt idx="11">
                  <c:v>194.27370509999889</c:v>
                </c:pt>
                <c:pt idx="12">
                  <c:v>166.6639979217527</c:v>
                </c:pt>
                <c:pt idx="13">
                  <c:v>98.646573045140457</c:v>
                </c:pt>
                <c:pt idx="14">
                  <c:v>71.126743493923868</c:v>
                </c:pt>
                <c:pt idx="15">
                  <c:v>54.905107760183242</c:v>
                </c:pt>
                <c:pt idx="16">
                  <c:v>55.146983642649083</c:v>
                </c:pt>
                <c:pt idx="17">
                  <c:v>57.875647055714602</c:v>
                </c:pt>
                <c:pt idx="18">
                  <c:v>30.661324698071486</c:v>
                </c:pt>
                <c:pt idx="19">
                  <c:v>11.237643746513655</c:v>
                </c:pt>
                <c:pt idx="20">
                  <c:v>11.153745771270472</c:v>
                </c:pt>
                <c:pt idx="21">
                  <c:v>10.336396125497975</c:v>
                </c:pt>
                <c:pt idx="22">
                  <c:v>8.1669783259393807</c:v>
                </c:pt>
                <c:pt idx="23">
                  <c:v>8.8772057795277952</c:v>
                </c:pt>
                <c:pt idx="24">
                  <c:v>9.0977477993713531</c:v>
                </c:pt>
                <c:pt idx="25">
                  <c:v>9.267563334808445</c:v>
                </c:pt>
                <c:pt idx="26">
                  <c:v>11.49919195252806</c:v>
                </c:pt>
                <c:pt idx="27">
                  <c:v>9.4360333066541262</c:v>
                </c:pt>
                <c:pt idx="28">
                  <c:v>10.846827355841095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E38-4850-B153-E815CEB181E7}"/>
            </c:ext>
          </c:extLst>
        </c:ser>
        <c:ser>
          <c:idx val="3"/>
          <c:order val="2"/>
          <c:tx>
            <c:strRef>
              <c:f>'CO2'!$A$20</c:f>
              <c:strCache>
                <c:ptCount val="1"/>
                <c:pt idx="0">
                  <c:v>Biomasse</c:v>
                </c:pt>
              </c:strCache>
            </c:strRef>
          </c:tx>
          <c:spPr>
            <a:solidFill>
              <a:srgbClr val="808000"/>
            </a:solidFill>
            <a:ln w="12700">
              <a:solidFill>
                <a:srgbClr val="000000"/>
              </a:solidFill>
              <a:prstDash val="solid"/>
            </a:ln>
          </c:spPr>
          <c:cat>
            <c:numRef>
              <c:f>'CO2'!$B$16:$AD$16</c:f>
              <c:numCache>
                <c:formatCode>General</c:formatCode>
                <c:ptCount val="29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  <c:pt idx="22">
                  <c:v>2014</c:v>
                </c:pt>
                <c:pt idx="23">
                  <c:v>2015</c:v>
                </c:pt>
                <c:pt idx="24">
                  <c:v>2016</c:v>
                </c:pt>
                <c:pt idx="25">
                  <c:v>2017</c:v>
                </c:pt>
                <c:pt idx="26">
                  <c:v>2018</c:v>
                </c:pt>
                <c:pt idx="27">
                  <c:v>2019</c:v>
                </c:pt>
                <c:pt idx="28">
                  <c:v>2020</c:v>
                </c:pt>
              </c:numCache>
            </c:numRef>
          </c:cat>
          <c:val>
            <c:numRef>
              <c:f>'CO2'!$B$20:$AD$20</c:f>
              <c:numCache>
                <c:formatCode>#,##0</c:formatCode>
                <c:ptCount val="2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4.6335183352561353</c:v>
                </c:pt>
                <c:pt idx="14">
                  <c:v>27.866829912017273</c:v>
                </c:pt>
                <c:pt idx="15">
                  <c:v>111.44038567767745</c:v>
                </c:pt>
                <c:pt idx="16">
                  <c:v>115.81111353506702</c:v>
                </c:pt>
                <c:pt idx="17">
                  <c:v>105.38557215815366</c:v>
                </c:pt>
                <c:pt idx="18">
                  <c:v>112.95431009493994</c:v>
                </c:pt>
                <c:pt idx="19">
                  <c:v>134.30008610735609</c:v>
                </c:pt>
                <c:pt idx="20">
                  <c:v>138.78020370198283</c:v>
                </c:pt>
                <c:pt idx="21">
                  <c:v>137.53251051642644</c:v>
                </c:pt>
                <c:pt idx="22">
                  <c:v>138.37447907177375</c:v>
                </c:pt>
                <c:pt idx="23">
                  <c:v>100.89404861586954</c:v>
                </c:pt>
                <c:pt idx="24">
                  <c:v>149.53060775362036</c:v>
                </c:pt>
                <c:pt idx="25">
                  <c:v>127.68873988478492</c:v>
                </c:pt>
                <c:pt idx="26">
                  <c:v>139.43323439770171</c:v>
                </c:pt>
                <c:pt idx="27">
                  <c:v>112.82042528151159</c:v>
                </c:pt>
                <c:pt idx="28">
                  <c:v>129.92074617629649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E38-4850-B153-E815CEB181E7}"/>
            </c:ext>
          </c:extLst>
        </c:ser>
        <c:ser>
          <c:idx val="0"/>
          <c:order val="3"/>
          <c:tx>
            <c:strRef>
              <c:f>'CO2'!$A$17</c:f>
              <c:strCache>
                <c:ptCount val="1"/>
                <c:pt idx="0">
                  <c:v>Strommix D (t)</c:v>
                </c:pt>
              </c:strCache>
            </c:strRef>
          </c:tx>
          <c:spPr>
            <a:gradFill rotWithShape="0">
              <a:gsLst>
                <a:gs pos="0">
                  <a:srgbClr xmlns:mc="http://schemas.openxmlformats.org/markup-compatibility/2006" xmlns:a14="http://schemas.microsoft.com/office/drawing/2010/main" val="FF8080" mc:Ignorable="a14" a14:legacySpreadsheetColorIndex="29"/>
                </a:gs>
                <a:gs pos="100000">
                  <a:srgbClr xmlns:mc="http://schemas.openxmlformats.org/markup-compatibility/2006" xmlns:a14="http://schemas.microsoft.com/office/drawing/2010/main" val="000000" mc:Ignorable="a14" a14:legacySpreadsheetColorIndex="2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000000"/>
              </a:solidFill>
              <a:prstDash val="solid"/>
            </a:ln>
          </c:spPr>
          <c:dLbls>
            <c:dLbl>
              <c:idx val="0"/>
              <c:layout>
                <c:manualLayout>
                  <c:x val="-0.18995098039215685"/>
                  <c:y val="6.1291843470061294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Strom</a:t>
                    </a:r>
                  </a:p>
                  <a:p>
                    <a:endParaRPr lang="en-US"/>
                  </a:p>
                  <a:p>
                    <a:endParaRPr lang="en-US"/>
                  </a:p>
                  <a:p>
                    <a:r>
                      <a:rPr lang="en-US"/>
                      <a:t>
Gas  </a:t>
                    </a:r>
                  </a:p>
                </c:rich>
              </c:tx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E38-4850-B153-E815CEB181E7}"/>
                </c:ext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 algn="l">
                  <a:defRPr sz="18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de-DE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'CO2'!$B$16:$AD$16</c:f>
              <c:numCache>
                <c:formatCode>General</c:formatCode>
                <c:ptCount val="29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  <c:pt idx="22">
                  <c:v>2014</c:v>
                </c:pt>
                <c:pt idx="23">
                  <c:v>2015</c:v>
                </c:pt>
                <c:pt idx="24">
                  <c:v>2016</c:v>
                </c:pt>
                <c:pt idx="25">
                  <c:v>2017</c:v>
                </c:pt>
                <c:pt idx="26">
                  <c:v>2018</c:v>
                </c:pt>
                <c:pt idx="27">
                  <c:v>2019</c:v>
                </c:pt>
                <c:pt idx="28">
                  <c:v>2020</c:v>
                </c:pt>
              </c:numCache>
            </c:numRef>
          </c:cat>
          <c:val>
            <c:numRef>
              <c:f>'CO2'!$B$17:$AD$17</c:f>
              <c:numCache>
                <c:formatCode>#,##0</c:formatCode>
                <c:ptCount val="29"/>
                <c:pt idx="0">
                  <c:v>2448.4904414671696</c:v>
                </c:pt>
                <c:pt idx="1">
                  <c:v>2320.0007448429283</c:v>
                </c:pt>
                <c:pt idx="2">
                  <c:v>2036.8768310475175</c:v>
                </c:pt>
                <c:pt idx="3">
                  <c:v>1894.715154683292</c:v>
                </c:pt>
                <c:pt idx="4">
                  <c:v>1800.110465821572</c:v>
                </c:pt>
                <c:pt idx="5">
                  <c:v>1643.928610961816</c:v>
                </c:pt>
                <c:pt idx="6">
                  <c:v>1627.9853759614307</c:v>
                </c:pt>
                <c:pt idx="7">
                  <c:v>1522.2159775734999</c:v>
                </c:pt>
                <c:pt idx="8">
                  <c:v>1427.8819427550804</c:v>
                </c:pt>
                <c:pt idx="9">
                  <c:v>1419.3001095047198</c:v>
                </c:pt>
                <c:pt idx="10">
                  <c:v>1413.7185089131776</c:v>
                </c:pt>
                <c:pt idx="11">
                  <c:v>1380.1172338769748</c:v>
                </c:pt>
                <c:pt idx="12">
                  <c:v>1413.5311785279284</c:v>
                </c:pt>
                <c:pt idx="13">
                  <c:v>1410.5970534465478</c:v>
                </c:pt>
                <c:pt idx="14">
                  <c:v>1363.7660922473244</c:v>
                </c:pt>
                <c:pt idx="15">
                  <c:v>1303.1649895294197</c:v>
                </c:pt>
                <c:pt idx="16">
                  <c:v>1254.7934958822343</c:v>
                </c:pt>
                <c:pt idx="17">
                  <c:v>1272.5630774555059</c:v>
                </c:pt>
                <c:pt idx="18">
                  <c:v>1205.6460857230056</c:v>
                </c:pt>
                <c:pt idx="19">
                  <c:v>553.56975970321037</c:v>
                </c:pt>
                <c:pt idx="20">
                  <c:v>580.52933699999983</c:v>
                </c:pt>
                <c:pt idx="21">
                  <c:v>574.5554820000001</c:v>
                </c:pt>
                <c:pt idx="22">
                  <c:v>546.04878239999971</c:v>
                </c:pt>
                <c:pt idx="23">
                  <c:v>562.35769619999985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CE38-4850-B153-E815CEB181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8803712"/>
        <c:axId val="168813696"/>
        <c:axId val="0"/>
      </c:area3DChart>
      <c:catAx>
        <c:axId val="1688037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-3600000" vert="horz"/>
          <a:lstStyle/>
          <a:p>
            <a:pPr>
              <a:defRPr sz="1100" b="0" i="0" u="none" strike="noStrike" baseline="0">
                <a:solidFill>
                  <a:srgbClr val="000000"/>
                </a:solidFill>
                <a:latin typeface="Arial Black"/>
                <a:ea typeface="Arial Black"/>
                <a:cs typeface="Arial Black"/>
              </a:defRPr>
            </a:pPr>
            <a:endParaRPr lang="de-DE"/>
          </a:p>
        </c:txPr>
        <c:crossAx val="168813696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168813696"/>
        <c:scaling>
          <c:orientation val="minMax"/>
          <c:max val="600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de-DE" sz="1000" b="0" i="0" u="none" strike="noStrike" baseline="0">
                    <a:solidFill>
                      <a:srgbClr val="000000"/>
                    </a:solidFill>
                    <a:latin typeface="Arial Black"/>
                  </a:rPr>
                  <a:t>CO</a:t>
                </a:r>
                <a:r>
                  <a:rPr lang="de-DE" sz="1000" b="0" i="0" u="none" strike="noStrike" baseline="-25000">
                    <a:solidFill>
                      <a:srgbClr val="000000"/>
                    </a:solidFill>
                    <a:latin typeface="Arial Black"/>
                  </a:rPr>
                  <a:t>2  </a:t>
                </a:r>
                <a:r>
                  <a:rPr lang="de-DE" sz="1000" b="0" i="0" u="none" strike="noStrike" baseline="0">
                    <a:solidFill>
                      <a:srgbClr val="000000"/>
                    </a:solidFill>
                    <a:latin typeface="Arial Black"/>
                  </a:rPr>
                  <a:t>(t /a)</a:t>
                </a:r>
              </a:p>
            </c:rich>
          </c:tx>
          <c:layout>
            <c:manualLayout>
              <c:xMode val="edge"/>
              <c:yMode val="edge"/>
              <c:x val="1.2254901960784314E-2"/>
              <c:y val="0.41301310108513667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0" i="0" u="none" strike="noStrike" baseline="0">
                <a:solidFill>
                  <a:srgbClr val="000000"/>
                </a:solidFill>
                <a:latin typeface="Arial Black"/>
                <a:ea typeface="Arial Black"/>
                <a:cs typeface="Arial Black"/>
              </a:defRPr>
            </a:pPr>
            <a:endParaRPr lang="de-DE"/>
          </a:p>
        </c:txPr>
        <c:crossAx val="168803712"/>
        <c:crosses val="autoZero"/>
        <c:crossBetween val="midCat"/>
      </c:valAx>
      <c:spPr>
        <a:noFill/>
        <a:ln w="25400">
          <a:noFill/>
        </a:ln>
      </c:spPr>
    </c:plotArea>
    <c:plotVisOnly val="0"/>
    <c:dispBlanksAs val="zero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de-DE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5EB40D-42FC-4ED4-BFAE-34A58833F853}" type="datetimeFigureOut">
              <a:rPr lang="de-DE" smtClean="0"/>
              <a:t>21.09.2021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5E9A1F-6B19-4DF6-9E66-7EC5B02411C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937930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38BBB-4919-466F-AD72-49C2098E123E}" type="datetimeFigureOut">
              <a:rPr lang="de-DE" smtClean="0"/>
              <a:t>21.09.2021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3111B2-3755-4149-9EA5-7DB7B2B49E64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61726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111B2-3755-4149-9EA5-7DB7B2B49E64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44848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111B2-3755-4149-9EA5-7DB7B2B49E64}" type="slidenum">
              <a:rPr lang="de-DE" smtClean="0"/>
              <a:t>27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70632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Group 2"/>
          <p:cNvGrpSpPr>
            <a:grpSpLocks/>
          </p:cNvGrpSpPr>
          <p:nvPr/>
        </p:nvGrpSpPr>
        <p:grpSpPr bwMode="auto">
          <a:xfrm>
            <a:off x="-7386912" y="-11448574"/>
            <a:ext cx="15188097" cy="13590271"/>
            <a:chOff x="0" y="0"/>
            <a:chExt cx="10632" cy="9512"/>
          </a:xfrm>
        </p:grpSpPr>
        <p:sp>
          <p:nvSpPr>
            <p:cNvPr id="94211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94212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9421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4214" name="Group 6"/>
          <p:cNvGrpSpPr>
            <a:grpSpLocks/>
          </p:cNvGrpSpPr>
          <p:nvPr/>
        </p:nvGrpSpPr>
        <p:grpSpPr bwMode="auto">
          <a:xfrm>
            <a:off x="3188472" y="4280535"/>
            <a:ext cx="8604017" cy="8298180"/>
            <a:chOff x="0" y="0"/>
            <a:chExt cx="6024" cy="5808"/>
          </a:xfrm>
        </p:grpSpPr>
        <p:sp>
          <p:nvSpPr>
            <p:cNvPr id="94215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6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7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</p:grp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357" y="5463540"/>
            <a:ext cx="1624234" cy="113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72000" y="4572000"/>
            <a:ext cx="2520000" cy="1620000"/>
          </a:xfrm>
          <a:noFill/>
          <a:ln>
            <a:noFill/>
          </a:ln>
          <a:extLst/>
        </p:spPr>
        <p:txBody>
          <a:bodyPr lIns="82287" tIns="41143" rIns="82287" bIns="41143" anchor="ctr"/>
          <a:lstStyle>
            <a:lvl1pPr marL="0" indent="0" algn="ctr">
              <a:buFontTx/>
              <a:buNone/>
              <a:defRPr sz="1200"/>
            </a:lvl1pPr>
          </a:lstStyle>
          <a:p>
            <a:pPr lvl="0"/>
            <a:r>
              <a:rPr lang="de-DE" noProof="0" dirty="0" smtClean="0"/>
              <a:t>Formatvorlage des Untertitelmasters durch Klicken bearbeiten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10" hasCustomPrompt="1"/>
          </p:nvPr>
        </p:nvSpPr>
        <p:spPr>
          <a:xfrm>
            <a:off x="971550" y="2160588"/>
            <a:ext cx="7200000" cy="900000"/>
          </a:xfrm>
          <a:noFill/>
          <a:ln>
            <a:noFill/>
          </a:ln>
        </p:spPr>
        <p:txBody>
          <a:bodyPr/>
          <a:lstStyle>
            <a:lvl1pPr marL="0" indent="0">
              <a:buNone/>
              <a:defRPr sz="6000"/>
            </a:lvl1pPr>
          </a:lstStyle>
          <a:p>
            <a:pPr lvl="0"/>
            <a:r>
              <a:rPr lang="de-DE" dirty="0" smtClean="0"/>
              <a:t>Titel</a:t>
            </a:r>
            <a:endParaRPr lang="de-DE" dirty="0"/>
          </a:p>
        </p:txBody>
      </p:sp>
      <p:sp>
        <p:nvSpPr>
          <p:cNvPr id="7" name="Inhaltsplatzhalter 6"/>
          <p:cNvSpPr>
            <a:spLocks noGrp="1"/>
          </p:cNvSpPr>
          <p:nvPr>
            <p:ph sz="quarter" idx="11" hasCustomPrompt="1"/>
          </p:nvPr>
        </p:nvSpPr>
        <p:spPr>
          <a:xfrm>
            <a:off x="971549" y="3060000"/>
            <a:ext cx="7200000" cy="1260000"/>
          </a:xfrm>
          <a:noFill/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4000" baseline="0"/>
            </a:lvl1pPr>
          </a:lstStyle>
          <a:p>
            <a:pPr lvl="0"/>
            <a:r>
              <a:rPr lang="de-DE" dirty="0" smtClean="0"/>
              <a:t>Untertitel 1</a:t>
            </a:r>
          </a:p>
          <a:p>
            <a:pPr lvl="0"/>
            <a:r>
              <a:rPr lang="de-DE" dirty="0" smtClean="0"/>
              <a:t>Untertitel 2</a:t>
            </a:r>
            <a:endParaRPr lang="de-DE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4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0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42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42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Group 2"/>
          <p:cNvGrpSpPr>
            <a:grpSpLocks/>
          </p:cNvGrpSpPr>
          <p:nvPr/>
        </p:nvGrpSpPr>
        <p:grpSpPr bwMode="auto">
          <a:xfrm>
            <a:off x="-7386912" y="-11448574"/>
            <a:ext cx="15188097" cy="13590271"/>
            <a:chOff x="0" y="0"/>
            <a:chExt cx="10632" cy="9512"/>
          </a:xfrm>
        </p:grpSpPr>
        <p:sp>
          <p:nvSpPr>
            <p:cNvPr id="94211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94212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9421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4214" name="Group 6"/>
          <p:cNvGrpSpPr>
            <a:grpSpLocks/>
          </p:cNvGrpSpPr>
          <p:nvPr/>
        </p:nvGrpSpPr>
        <p:grpSpPr bwMode="auto">
          <a:xfrm>
            <a:off x="3188472" y="4280535"/>
            <a:ext cx="8604017" cy="8298180"/>
            <a:chOff x="0" y="0"/>
            <a:chExt cx="6024" cy="5808"/>
          </a:xfrm>
        </p:grpSpPr>
        <p:sp>
          <p:nvSpPr>
            <p:cNvPr id="94215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6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7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</p:grp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357" y="5463540"/>
            <a:ext cx="1624234" cy="113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el 3"/>
          <p:cNvSpPr txBox="1">
            <a:spLocks/>
          </p:cNvSpPr>
          <p:nvPr userDrawn="1"/>
        </p:nvSpPr>
        <p:spPr bwMode="auto">
          <a:xfrm>
            <a:off x="1152000" y="2140269"/>
            <a:ext cx="6840000" cy="2140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vert="horz" wrap="square" lIns="72000" tIns="72000" rIns="72000" bIns="72000" numCol="1" anchor="ctr" anchorCtr="0" compatLnSpc="1">
            <a:prstTxWarp prst="textNoShape">
              <a:avLst/>
            </a:prstTxWarp>
            <a:noAutofit/>
          </a:bodyPr>
          <a:lstStyle>
            <a:lvl1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2pPr>
            <a:lvl3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3pPr>
            <a:lvl4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4pPr>
            <a:lvl5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5pPr>
            <a:lvl6pPr marL="411434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6pPr>
            <a:lvl7pPr marL="822869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7pPr>
            <a:lvl8pPr marL="1234303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8pPr>
            <a:lvl9pPr marL="1645737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sz="4000" b="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Vielen Dank </a:t>
            </a:r>
          </a:p>
          <a:p>
            <a:pPr algn="ctr"/>
            <a:r>
              <a:rPr lang="de-DE" sz="4000" b="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für Ihre Aufmerksamkeit!</a:t>
            </a:r>
          </a:p>
        </p:txBody>
      </p:sp>
    </p:spTree>
    <p:extLst>
      <p:ext uri="{BB962C8B-B14F-4D97-AF65-F5344CB8AC3E}">
        <p14:creationId xmlns:p14="http://schemas.microsoft.com/office/powerpoint/2010/main" val="27881261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13" name="Titel 12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nb-NO" dirty="0" smtClean="0"/>
              <a:t>Kreis Warendorf – Amt für Hochbau und Immobilienmanagement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755184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und Inha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liennummernplatzhalt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13" name="Titel 12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dirty="0" smtClean="0"/>
              <a:t>26.05.2020</a:t>
            </a:r>
            <a:endParaRPr lang="de-DE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nb-NO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16" name="Bildplatzhalter 2"/>
          <p:cNvSpPr>
            <a:spLocks noGrp="1"/>
          </p:cNvSpPr>
          <p:nvPr>
            <p:ph type="pic" sz="quarter" idx="13"/>
          </p:nvPr>
        </p:nvSpPr>
        <p:spPr>
          <a:xfrm>
            <a:off x="4716016" y="1385999"/>
            <a:ext cx="3959528" cy="4741393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17" name="Bildplatzhalter 2"/>
          <p:cNvSpPr>
            <a:spLocks noGrp="1"/>
          </p:cNvSpPr>
          <p:nvPr>
            <p:ph type="pic" sz="quarter" idx="14"/>
          </p:nvPr>
        </p:nvSpPr>
        <p:spPr>
          <a:xfrm>
            <a:off x="467543" y="1375542"/>
            <a:ext cx="3960441" cy="4741393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20791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 und Inha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liennummernplatzhalt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13" name="Titel 12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dirty="0" smtClean="0"/>
              <a:t>26.05.2020</a:t>
            </a:r>
            <a:endParaRPr lang="de-DE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nb-NO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9" name="Bildplatzhalter 2"/>
          <p:cNvSpPr>
            <a:spLocks noGrp="1"/>
          </p:cNvSpPr>
          <p:nvPr>
            <p:ph type="pic" sz="quarter" idx="15"/>
          </p:nvPr>
        </p:nvSpPr>
        <p:spPr>
          <a:xfrm>
            <a:off x="4644008" y="1380085"/>
            <a:ext cx="4031536" cy="2255887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10" name="Bildplatzhalter 2"/>
          <p:cNvSpPr>
            <a:spLocks noGrp="1"/>
          </p:cNvSpPr>
          <p:nvPr>
            <p:ph type="pic" sz="quarter" idx="16"/>
          </p:nvPr>
        </p:nvSpPr>
        <p:spPr>
          <a:xfrm>
            <a:off x="467543" y="1385999"/>
            <a:ext cx="3960441" cy="2255887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11" name="Bildplatzhalter 2"/>
          <p:cNvSpPr>
            <a:spLocks noGrp="1"/>
          </p:cNvSpPr>
          <p:nvPr>
            <p:ph type="pic" sz="quarter" idx="17"/>
          </p:nvPr>
        </p:nvSpPr>
        <p:spPr>
          <a:xfrm>
            <a:off x="4644008" y="3871505"/>
            <a:ext cx="4031536" cy="2255887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14" name="Bildplatzhalter 2"/>
          <p:cNvSpPr>
            <a:spLocks noGrp="1"/>
          </p:cNvSpPr>
          <p:nvPr>
            <p:ph type="pic" sz="quarter" idx="18"/>
          </p:nvPr>
        </p:nvSpPr>
        <p:spPr>
          <a:xfrm>
            <a:off x="467543" y="3871505"/>
            <a:ext cx="3960441" cy="2245430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52830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56000" y="6588000"/>
            <a:ext cx="72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dirty="0" smtClean="0"/>
              <a:t>26.05.2020</a:t>
            </a:r>
            <a:endParaRPr lang="de-DE" dirty="0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nb-NO" dirty="0" smtClean="0"/>
              <a:t>Kreis Warendorf – Amt für Hochbau und Immobilienmanagement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392589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56000" y="6588000"/>
            <a:ext cx="72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dirty="0" smtClean="0"/>
              <a:t>26.05.2020</a:t>
            </a:r>
            <a:endParaRPr lang="de-DE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nb-NO" dirty="0" smtClean="0"/>
              <a:t>Kreis Warendorf – Amt für Hochbau und Immobilienmanagement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298637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0" y="6588000"/>
            <a:ext cx="9144000" cy="2700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287" tIns="41143" rIns="82287" bIns="41143" anchor="ctr"/>
          <a:lstStyle/>
          <a:p>
            <a:endParaRPr lang="de-DE" dirty="0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68000" y="468000"/>
            <a:ext cx="8208000" cy="648000"/>
          </a:xfrm>
          <a:prstGeom prst="rect">
            <a:avLst/>
          </a:prstGeom>
          <a:solidFill>
            <a:srgbClr val="CCCCFF">
              <a:alpha val="30196"/>
            </a:srgbClr>
          </a:solidFill>
          <a:ln w="9525">
            <a:noFill/>
            <a:miter lim="800000"/>
            <a:headEnd/>
            <a:tailEnd/>
          </a:ln>
          <a:effectLst/>
          <a:extLst/>
        </p:spPr>
        <p:txBody>
          <a:bodyPr vert="horz" wrap="square" lIns="90000" tIns="90000" rIns="90000" bIns="900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Titel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7544" y="1386000"/>
            <a:ext cx="8208000" cy="4734000"/>
          </a:xfrm>
          <a:prstGeom prst="rect">
            <a:avLst/>
          </a:prstGeom>
          <a:solidFill>
            <a:srgbClr val="CCCCFF">
              <a:alpha val="30196"/>
            </a:srgbClr>
          </a:solidFill>
          <a:ln>
            <a:noFill/>
          </a:ln>
          <a:effectLst/>
          <a:extLst/>
        </p:spPr>
        <p:txBody>
          <a:bodyPr vert="horz" wrap="square" lIns="90000" tIns="90000" rIns="90000" bIns="90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Klicken Sie, um die Formate des Vorlagentextes zu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nb-NO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56000" y="6588000"/>
            <a:ext cx="72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97632" y="3105836"/>
            <a:ext cx="184725" cy="646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7" tIns="45719" rIns="91437" bIns="45719" anchor="ctr">
            <a:spAutoFit/>
          </a:bodyPr>
          <a:lstStyle>
            <a:lvl1pPr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8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16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24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32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de-DE" sz="36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72" r:id="rId2"/>
    <p:sldLayoutId id="2147484262" r:id="rId3"/>
    <p:sldLayoutId id="2147484275" r:id="rId4"/>
    <p:sldLayoutId id="2147484276" r:id="rId5"/>
    <p:sldLayoutId id="2147484273" r:id="rId6"/>
    <p:sldLayoutId id="2147484274" r:id="rId7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318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animBg="1"/>
      <p:bldP spid="93188" grpId="0" build="p" animBg="1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/>
  <p:txStyles>
    <p:titleStyle>
      <a:lvl1pPr algn="l" defTabSz="914298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2pPr>
      <a:lvl3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3pPr>
      <a:lvl4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4pPr>
      <a:lvl5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5pPr>
      <a:lvl6pPr marL="411434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6pPr>
      <a:lvl7pPr marL="822869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7pPr>
      <a:lvl8pPr marL="1234303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8pPr>
      <a:lvl9pPr marL="1645737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9pPr>
    </p:titleStyle>
    <p:bodyStyle>
      <a:lvl1pPr marL="257146" indent="-257146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714296" indent="-285718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</a:defRPr>
      </a:lvl2pPr>
      <a:lvl3pPr marL="1114301" indent="-228575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</a:defRPr>
      </a:lvl3pPr>
      <a:lvl4pPr marL="1514307" indent="-228575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</a:defRPr>
      </a:lvl4pPr>
      <a:lvl5pPr marL="1942884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354318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765753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177187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588621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34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69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03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37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171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06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040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474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5" Type="http://schemas.microsoft.com/office/2007/relationships/hdphoto" Target="../media/hdphoto2.wdp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microsoft.com/office/2007/relationships/hdphoto" Target="../media/hdphoto4.wdp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/>
          <p:cNvSpPr>
            <a:spLocks noGrp="1"/>
          </p:cNvSpPr>
          <p:nvPr>
            <p:ph sz="quarter" idx="10"/>
          </p:nvPr>
        </p:nvSpPr>
        <p:spPr>
          <a:xfrm>
            <a:off x="22289" y="2204864"/>
            <a:ext cx="9144000" cy="2088232"/>
          </a:xfrm>
        </p:spPr>
        <p:txBody>
          <a:bodyPr/>
          <a:lstStyle/>
          <a:p>
            <a:pPr algn="ctr"/>
            <a:r>
              <a:rPr lang="de-DE" sz="3600" b="1" dirty="0" smtClean="0"/>
              <a:t>Sachstandsbericht zu „Energieeffizienzmaßnahmen </a:t>
            </a:r>
          </a:p>
          <a:p>
            <a:pPr algn="ctr"/>
            <a:r>
              <a:rPr lang="de-DE" sz="3600" b="1" dirty="0" smtClean="0"/>
              <a:t>an </a:t>
            </a:r>
            <a:r>
              <a:rPr lang="de-DE" sz="3600" b="1" dirty="0"/>
              <a:t>den </a:t>
            </a:r>
            <a:r>
              <a:rPr lang="de-DE" sz="3600" b="1" dirty="0" smtClean="0"/>
              <a:t>Kreisimmobilien“</a:t>
            </a:r>
            <a:endParaRPr lang="de-DE" sz="3600" b="1" dirty="0"/>
          </a:p>
        </p:txBody>
      </p:sp>
    </p:spTree>
    <p:extLst>
      <p:ext uri="{BB962C8B-B14F-4D97-AF65-F5344CB8AC3E}">
        <p14:creationId xmlns:p14="http://schemas.microsoft.com/office/powerpoint/2010/main" val="7128961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 smtClean="0"/>
              <a:t>Sanierungsmaßnahmen im Bestand</a:t>
            </a:r>
            <a:r>
              <a:rPr lang="de-DE" dirty="0" smtClean="0"/>
              <a:t> </a:t>
            </a:r>
          </a:p>
          <a:p>
            <a:pPr lvl="1"/>
            <a:r>
              <a:rPr lang="de-DE" sz="1400" dirty="0"/>
              <a:t>Kreishaus </a:t>
            </a:r>
            <a:endParaRPr lang="de-DE" sz="1400" dirty="0" smtClean="0"/>
          </a:p>
          <a:p>
            <a:pPr lvl="1"/>
            <a:r>
              <a:rPr lang="de-DE" sz="1400" dirty="0" smtClean="0"/>
              <a:t>ALS-Warendorf </a:t>
            </a:r>
          </a:p>
          <a:p>
            <a:pPr lvl="1"/>
            <a:r>
              <a:rPr lang="de-DE" sz="1400" dirty="0" smtClean="0"/>
              <a:t>ALS-Beckum </a:t>
            </a:r>
          </a:p>
          <a:p>
            <a:pPr lvl="1"/>
            <a:r>
              <a:rPr lang="de-DE" sz="1400" dirty="0" smtClean="0"/>
              <a:t>Berufskolleg Beckum</a:t>
            </a:r>
          </a:p>
          <a:p>
            <a:r>
              <a:rPr lang="de-DE" b="1" dirty="0" smtClean="0"/>
              <a:t>Neubaumaßnahmen </a:t>
            </a:r>
          </a:p>
          <a:p>
            <a:pPr lvl="1"/>
            <a:r>
              <a:rPr lang="de-DE" sz="1400" dirty="0" smtClean="0"/>
              <a:t>KITA Kreishaus</a:t>
            </a:r>
            <a:endParaRPr lang="de-DE" sz="1400" dirty="0"/>
          </a:p>
          <a:p>
            <a:pPr lvl="1"/>
            <a:r>
              <a:rPr lang="de-DE" sz="1400" dirty="0" smtClean="0"/>
              <a:t>Erweiterung Berufskolleg Warendorf </a:t>
            </a:r>
            <a:endParaRPr lang="de-DE" sz="1400" dirty="0"/>
          </a:p>
          <a:p>
            <a:pPr lvl="1"/>
            <a:r>
              <a:rPr lang="de-DE" sz="1400" dirty="0" smtClean="0"/>
              <a:t>Bürogebäude Beckum </a:t>
            </a:r>
            <a:endParaRPr lang="de-DE" sz="1400" dirty="0"/>
          </a:p>
          <a:p>
            <a:pPr lvl="1"/>
            <a:r>
              <a:rPr lang="de-DE" sz="1400" dirty="0" smtClean="0"/>
              <a:t>Schulischer Lernort ESE</a:t>
            </a:r>
            <a:endParaRPr lang="de-DE" sz="1400" dirty="0"/>
          </a:p>
          <a:p>
            <a:r>
              <a:rPr lang="de-DE" b="1" dirty="0" smtClean="0"/>
              <a:t>Energieversorgung</a:t>
            </a:r>
          </a:p>
          <a:p>
            <a:pPr lvl="1"/>
            <a:r>
              <a:rPr lang="de-DE" sz="1400" dirty="0"/>
              <a:t>Öko-Gas, Öko-Strom</a:t>
            </a:r>
          </a:p>
          <a:p>
            <a:pPr lvl="1"/>
            <a:r>
              <a:rPr lang="de-DE" sz="1400" dirty="0" smtClean="0"/>
              <a:t>Eigenstromerzeugung</a:t>
            </a:r>
            <a:endParaRPr lang="de-DE" b="1" dirty="0" smtClean="0"/>
          </a:p>
          <a:p>
            <a:r>
              <a:rPr lang="de-DE" b="1" dirty="0" smtClean="0"/>
              <a:t>Fazit</a:t>
            </a:r>
          </a:p>
          <a:p>
            <a:pPr lvl="1"/>
            <a:endParaRPr lang="de-DE" sz="1400" dirty="0" smtClean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2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Inhaltsverzeichnis		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740481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Kreishaus </a:t>
            </a:r>
            <a:endParaRPr lang="de-DE" b="1" dirty="0"/>
          </a:p>
          <a:p>
            <a:endParaRPr lang="de-DE" dirty="0"/>
          </a:p>
          <a:p>
            <a:r>
              <a:rPr lang="de-DE" dirty="0" smtClean="0"/>
              <a:t>Hochbau </a:t>
            </a:r>
          </a:p>
          <a:p>
            <a:endParaRPr lang="de-DE" dirty="0"/>
          </a:p>
          <a:p>
            <a:pPr lvl="1" fontAlgn="t"/>
            <a:r>
              <a:rPr lang="de-DE" dirty="0"/>
              <a:t>Dachflächen (Flachdach</a:t>
            </a:r>
            <a:r>
              <a:rPr lang="de-DE" dirty="0" smtClean="0"/>
              <a:t>)</a:t>
            </a:r>
          </a:p>
          <a:p>
            <a:pPr lvl="2" fontAlgn="t"/>
            <a:r>
              <a:rPr lang="de-DE" dirty="0">
                <a:ea typeface="+mn-ea"/>
                <a:cs typeface="+mn-cs"/>
              </a:rPr>
              <a:t>Zusätzliche </a:t>
            </a:r>
            <a:r>
              <a:rPr lang="de-DE" dirty="0" smtClean="0">
                <a:ea typeface="+mn-ea"/>
                <a:cs typeface="+mn-cs"/>
              </a:rPr>
              <a:t>Dämmung </a:t>
            </a:r>
          </a:p>
          <a:p>
            <a:pPr lvl="1" fontAlgn="t"/>
            <a:endParaRPr lang="de-DE" dirty="0" smtClean="0"/>
          </a:p>
          <a:p>
            <a:pPr lvl="1" fontAlgn="t"/>
            <a:r>
              <a:rPr lang="de-DE" dirty="0" smtClean="0"/>
              <a:t>Fassaden</a:t>
            </a:r>
          </a:p>
          <a:p>
            <a:pPr lvl="2" fontAlgn="t"/>
            <a:r>
              <a:rPr lang="de-DE" dirty="0">
                <a:ea typeface="+mn-ea"/>
                <a:cs typeface="+mn-cs"/>
              </a:rPr>
              <a:t>Erneuerung der </a:t>
            </a:r>
            <a:r>
              <a:rPr lang="de-DE" dirty="0" smtClean="0">
                <a:ea typeface="+mn-ea"/>
                <a:cs typeface="+mn-cs"/>
              </a:rPr>
              <a:t>Fensterverglasung</a:t>
            </a:r>
          </a:p>
          <a:p>
            <a:pPr marL="885726" lvl="2" indent="0" fontAlgn="t">
              <a:buNone/>
            </a:pPr>
            <a:r>
              <a:rPr lang="de-DE" dirty="0" smtClean="0">
                <a:ea typeface="+mn-ea"/>
                <a:cs typeface="+mn-cs"/>
              </a:rPr>
              <a:t>   aller Büros</a:t>
            </a:r>
            <a:endParaRPr lang="de-DE" dirty="0" smtClean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3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129" y="1472477"/>
            <a:ext cx="3252737" cy="1829665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572142"/>
            <a:ext cx="3208984" cy="2406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9174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Kreishaus</a:t>
            </a:r>
            <a:endParaRPr lang="de-DE" b="1" dirty="0"/>
          </a:p>
          <a:p>
            <a:endParaRPr lang="de-DE" dirty="0"/>
          </a:p>
          <a:p>
            <a:r>
              <a:rPr lang="de-DE" dirty="0" smtClean="0"/>
              <a:t>Technische Gebäudeausrüstung  </a:t>
            </a:r>
          </a:p>
          <a:p>
            <a:endParaRPr lang="de-DE" dirty="0"/>
          </a:p>
          <a:p>
            <a:pPr lvl="1"/>
            <a:r>
              <a:rPr lang="de-DE" dirty="0" smtClean="0"/>
              <a:t>BHKW </a:t>
            </a:r>
          </a:p>
          <a:p>
            <a:pPr lvl="2"/>
            <a:r>
              <a:rPr lang="de-DE" dirty="0" smtClean="0"/>
              <a:t>114 kW</a:t>
            </a:r>
            <a:r>
              <a:rPr lang="de-DE" sz="1400" dirty="0" smtClean="0"/>
              <a:t>th</a:t>
            </a:r>
          </a:p>
          <a:p>
            <a:pPr lvl="2"/>
            <a:r>
              <a:rPr lang="de-DE" dirty="0" smtClean="0"/>
              <a:t>72 kW</a:t>
            </a:r>
            <a:r>
              <a:rPr lang="de-DE" sz="1400" dirty="0" smtClean="0"/>
              <a:t>el</a:t>
            </a:r>
          </a:p>
          <a:p>
            <a:pPr lvl="2"/>
            <a:r>
              <a:rPr lang="de-DE" dirty="0" smtClean="0"/>
              <a:t>Baujahr 2015</a:t>
            </a:r>
          </a:p>
          <a:p>
            <a:pPr lvl="1"/>
            <a:endParaRPr lang="de-DE" dirty="0"/>
          </a:p>
          <a:p>
            <a:pPr lvl="1"/>
            <a:r>
              <a:rPr lang="de-DE" dirty="0" smtClean="0"/>
              <a:t>Photovoltaik  </a:t>
            </a:r>
          </a:p>
          <a:p>
            <a:pPr lvl="2"/>
            <a:r>
              <a:rPr lang="de-DE" dirty="0" smtClean="0"/>
              <a:t>99,2 kWp + 63,14 kWp</a:t>
            </a:r>
          </a:p>
          <a:p>
            <a:pPr lvl="2"/>
            <a:r>
              <a:rPr lang="de-DE" dirty="0" smtClean="0"/>
              <a:t>Ost-West Ausrichtung</a:t>
            </a:r>
          </a:p>
          <a:p>
            <a:pPr lvl="2"/>
            <a:r>
              <a:rPr lang="de-DE" dirty="0" smtClean="0"/>
              <a:t>Über 90% Eigenstromverbrauch</a:t>
            </a:r>
          </a:p>
          <a:p>
            <a:pPr lvl="2"/>
            <a:r>
              <a:rPr lang="de-DE" dirty="0" smtClean="0"/>
              <a:t>Baujahr 2018 und 2021</a:t>
            </a:r>
          </a:p>
          <a:p>
            <a:pPr lvl="2"/>
            <a:endParaRPr lang="de-DE" dirty="0" smtClean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4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8892480" y="57332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24459" y="1804865"/>
            <a:ext cx="2087081" cy="1565311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5" r="11726"/>
          <a:stretch/>
        </p:blipFill>
        <p:spPr>
          <a:xfrm>
            <a:off x="5061144" y="3789040"/>
            <a:ext cx="3413712" cy="2180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3149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Kreishaus</a:t>
            </a:r>
            <a:endParaRPr lang="de-DE" b="1" dirty="0"/>
          </a:p>
          <a:p>
            <a:endParaRPr lang="de-DE" dirty="0"/>
          </a:p>
          <a:p>
            <a:r>
              <a:rPr lang="de-DE" dirty="0" smtClean="0"/>
              <a:t>Technische Gebäudeausrüstung  </a:t>
            </a:r>
          </a:p>
          <a:p>
            <a:pPr lvl="1"/>
            <a:endParaRPr lang="de-DE" dirty="0" smtClean="0"/>
          </a:p>
          <a:p>
            <a:pPr lvl="1"/>
            <a:r>
              <a:rPr lang="de-DE" dirty="0" smtClean="0"/>
              <a:t>Gaswärmepumpe mit </a:t>
            </a:r>
          </a:p>
          <a:p>
            <a:pPr marL="428578" lvl="1" indent="0">
              <a:buNone/>
            </a:pPr>
            <a:r>
              <a:rPr lang="de-DE" dirty="0"/>
              <a:t> </a:t>
            </a:r>
            <a:r>
              <a:rPr lang="de-DE" dirty="0" smtClean="0"/>
              <a:t>    Erdkollektor </a:t>
            </a:r>
          </a:p>
          <a:p>
            <a:pPr lvl="2"/>
            <a:endParaRPr lang="de-DE" dirty="0" smtClean="0"/>
          </a:p>
          <a:p>
            <a:pPr lvl="2"/>
            <a:r>
              <a:rPr lang="de-DE" dirty="0" smtClean="0"/>
              <a:t>37 </a:t>
            </a:r>
            <a:r>
              <a:rPr lang="de-DE" dirty="0"/>
              <a:t>kW </a:t>
            </a:r>
            <a:r>
              <a:rPr lang="de-DE" dirty="0" smtClean="0"/>
              <a:t>Heizleistung</a:t>
            </a:r>
          </a:p>
          <a:p>
            <a:pPr lvl="2"/>
            <a:r>
              <a:rPr lang="de-DE" dirty="0" smtClean="0"/>
              <a:t>22 </a:t>
            </a:r>
            <a:r>
              <a:rPr lang="de-DE" dirty="0"/>
              <a:t>kW Kühlleistung</a:t>
            </a:r>
          </a:p>
          <a:p>
            <a:pPr lvl="2"/>
            <a:r>
              <a:rPr lang="de-DE" dirty="0" smtClean="0"/>
              <a:t>vorh</a:t>
            </a:r>
            <a:r>
              <a:rPr lang="de-DE" dirty="0"/>
              <a:t>. Geo-Erdkollektor</a:t>
            </a:r>
          </a:p>
          <a:p>
            <a:pPr lvl="2"/>
            <a:r>
              <a:rPr lang="de-DE" dirty="0" smtClean="0"/>
              <a:t>Abwärme Serverräumen 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5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8892480" y="57332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584000"/>
            <a:ext cx="4320480" cy="4441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3631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Kreishaus</a:t>
            </a:r>
            <a:endParaRPr lang="de-DE" b="1" dirty="0"/>
          </a:p>
          <a:p>
            <a:endParaRPr lang="de-DE" dirty="0"/>
          </a:p>
          <a:p>
            <a:r>
              <a:rPr lang="de-DE" dirty="0" smtClean="0"/>
              <a:t>Technische Gebäudeausrüstung  </a:t>
            </a:r>
          </a:p>
          <a:p>
            <a:endParaRPr lang="de-DE" dirty="0"/>
          </a:p>
          <a:p>
            <a:pPr lvl="1"/>
            <a:r>
              <a:rPr lang="de-DE" dirty="0" smtClean="0"/>
              <a:t>Erneuerung Lüftungsanlagen</a:t>
            </a:r>
          </a:p>
          <a:p>
            <a:pPr lvl="2"/>
            <a:r>
              <a:rPr lang="de-DE" dirty="0" smtClean="0"/>
              <a:t>Anpassung der Luftvolumen-</a:t>
            </a:r>
          </a:p>
          <a:p>
            <a:pPr marL="885726" lvl="2" indent="0">
              <a:buNone/>
            </a:pPr>
            <a:r>
              <a:rPr lang="de-DE" dirty="0"/>
              <a:t> </a:t>
            </a:r>
            <a:r>
              <a:rPr lang="de-DE" dirty="0" smtClean="0"/>
              <a:t>   ströme  </a:t>
            </a:r>
            <a:endParaRPr lang="de-DE" dirty="0"/>
          </a:p>
          <a:p>
            <a:pPr lvl="2"/>
            <a:r>
              <a:rPr lang="de-DE" dirty="0"/>
              <a:t>9 </a:t>
            </a:r>
            <a:r>
              <a:rPr lang="de-DE" dirty="0" smtClean="0"/>
              <a:t>Kompaktgeräte</a:t>
            </a:r>
          </a:p>
          <a:p>
            <a:pPr lvl="3"/>
            <a:r>
              <a:rPr lang="de-DE" dirty="0" smtClean="0"/>
              <a:t>hocheffiziente Motoren</a:t>
            </a:r>
          </a:p>
          <a:p>
            <a:pPr lvl="3"/>
            <a:r>
              <a:rPr lang="de-DE" dirty="0" smtClean="0"/>
              <a:t>Wärmerückgewinnungssysteme</a:t>
            </a:r>
          </a:p>
          <a:p>
            <a:pPr lvl="3"/>
            <a:r>
              <a:rPr lang="de-DE" dirty="0" smtClean="0"/>
              <a:t>Integrierte energieeffiziente Regelungstechnik</a:t>
            </a:r>
            <a:endParaRPr lang="de-DE" dirty="0"/>
          </a:p>
          <a:p>
            <a:pPr lvl="2"/>
            <a:r>
              <a:rPr lang="de-DE" dirty="0" smtClean="0"/>
              <a:t>Förderprogramme Kommunalinvestitionsförderungsgesetz (</a:t>
            </a:r>
            <a:r>
              <a:rPr lang="de-DE" dirty="0"/>
              <a:t>KInvFG</a:t>
            </a:r>
            <a:r>
              <a:rPr lang="de-DE" dirty="0" smtClean="0"/>
              <a:t>) und </a:t>
            </a:r>
            <a:r>
              <a:rPr lang="de-DE" dirty="0"/>
              <a:t>Sonderförderung </a:t>
            </a:r>
            <a:r>
              <a:rPr lang="de-DE" dirty="0" smtClean="0"/>
              <a:t>Großraumbüro</a:t>
            </a:r>
            <a:endParaRPr lang="de-DE" dirty="0"/>
          </a:p>
          <a:p>
            <a:pPr lvl="2"/>
            <a:r>
              <a:rPr lang="de-DE" dirty="0" smtClean="0"/>
              <a:t>Energieersparnis 50 und 80% je nach Anlage </a:t>
            </a:r>
          </a:p>
          <a:p>
            <a:pPr lvl="2"/>
            <a:endParaRPr lang="de-DE" dirty="0" smtClean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6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8892480" y="57332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9" t="264" r="21370" b="-264"/>
          <a:stretch/>
        </p:blipFill>
        <p:spPr>
          <a:xfrm>
            <a:off x="4716016" y="1416294"/>
            <a:ext cx="3857139" cy="2597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8024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Kreishaus</a:t>
            </a:r>
            <a:endParaRPr lang="de-DE" b="1" dirty="0"/>
          </a:p>
          <a:p>
            <a:endParaRPr lang="de-DE" dirty="0"/>
          </a:p>
          <a:p>
            <a:r>
              <a:rPr lang="de-DE" dirty="0" smtClean="0"/>
              <a:t>Technische Gebäudeausrüstung  </a:t>
            </a:r>
          </a:p>
          <a:p>
            <a:endParaRPr lang="de-DE" dirty="0"/>
          </a:p>
          <a:p>
            <a:pPr lvl="1"/>
            <a:r>
              <a:rPr lang="de-DE" dirty="0" smtClean="0"/>
              <a:t>Umrüstung auf LED-Beleuchtung </a:t>
            </a:r>
          </a:p>
          <a:p>
            <a:pPr lvl="2"/>
            <a:r>
              <a:rPr lang="de-DE" dirty="0" smtClean="0"/>
              <a:t>Sukzessiver Umbau der </a:t>
            </a:r>
          </a:p>
          <a:p>
            <a:pPr marL="885726" lvl="2" indent="0">
              <a:buNone/>
            </a:pPr>
            <a:r>
              <a:rPr lang="de-DE" dirty="0" smtClean="0"/>
              <a:t>    Altbeleuchtung in Büros und Fluren</a:t>
            </a:r>
          </a:p>
          <a:p>
            <a:pPr lvl="2"/>
            <a:r>
              <a:rPr lang="de-DE" dirty="0" smtClean="0"/>
              <a:t>Hocheffiziente LED Leuchten </a:t>
            </a:r>
            <a:endParaRPr lang="de-DE" dirty="0"/>
          </a:p>
          <a:p>
            <a:pPr marL="885726" lvl="2" indent="0">
              <a:buNone/>
            </a:pPr>
            <a:r>
              <a:rPr lang="de-DE" dirty="0" smtClean="0"/>
              <a:t>	    oder Leuchtmittel</a:t>
            </a:r>
          </a:p>
          <a:p>
            <a:pPr lvl="2"/>
            <a:r>
              <a:rPr lang="de-DE" dirty="0" smtClean="0"/>
              <a:t>Energieeinsparung 45 % und 75 % </a:t>
            </a:r>
          </a:p>
          <a:p>
            <a:pPr lvl="1"/>
            <a:endParaRPr lang="de-DE" dirty="0"/>
          </a:p>
          <a:p>
            <a:pPr lvl="2"/>
            <a:endParaRPr lang="de-DE" dirty="0" smtClean="0"/>
          </a:p>
          <a:p>
            <a:pPr lvl="2"/>
            <a:endParaRPr lang="de-DE" dirty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7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8892480" y="57332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3" r="8221"/>
          <a:stretch/>
        </p:blipFill>
        <p:spPr>
          <a:xfrm>
            <a:off x="5364088" y="2780928"/>
            <a:ext cx="3127866" cy="2848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3925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Kreishaus</a:t>
            </a:r>
            <a:endParaRPr lang="de-DE" b="1" dirty="0"/>
          </a:p>
          <a:p>
            <a:endParaRPr lang="de-DE" dirty="0"/>
          </a:p>
          <a:p>
            <a:r>
              <a:rPr lang="de-DE" dirty="0" smtClean="0"/>
              <a:t>Technische Gebäudeausrüstung  </a:t>
            </a:r>
          </a:p>
          <a:p>
            <a:endParaRPr lang="de-DE" dirty="0"/>
          </a:p>
          <a:p>
            <a:pPr lvl="1"/>
            <a:r>
              <a:rPr lang="de-DE" dirty="0" smtClean="0"/>
              <a:t>Austausch der Gebäudeleittechnik</a:t>
            </a:r>
          </a:p>
          <a:p>
            <a:pPr lvl="2"/>
            <a:r>
              <a:rPr lang="de-DE" dirty="0"/>
              <a:t>Zukunftsfähiges </a:t>
            </a:r>
            <a:r>
              <a:rPr lang="de-DE" dirty="0" smtClean="0"/>
              <a:t>BACnet-Protokoll</a:t>
            </a:r>
          </a:p>
          <a:p>
            <a:pPr lvl="2"/>
            <a:r>
              <a:rPr lang="de-DE" dirty="0"/>
              <a:t>Herstellerneutrale Erweiterung möglich</a:t>
            </a:r>
          </a:p>
          <a:p>
            <a:pPr lvl="2"/>
            <a:r>
              <a:rPr lang="de-DE" dirty="0" smtClean="0"/>
              <a:t>Altsystem </a:t>
            </a:r>
            <a:r>
              <a:rPr lang="de-DE" dirty="0"/>
              <a:t>über 20 Jahre im </a:t>
            </a:r>
            <a:r>
              <a:rPr lang="de-DE" dirty="0" smtClean="0"/>
              <a:t>Betrieb</a:t>
            </a:r>
          </a:p>
          <a:p>
            <a:pPr lvl="2"/>
            <a:r>
              <a:rPr lang="de-DE" dirty="0" smtClean="0"/>
              <a:t>Zentrale </a:t>
            </a:r>
            <a:r>
              <a:rPr lang="de-DE" dirty="0"/>
              <a:t>Serveranwendung.</a:t>
            </a:r>
          </a:p>
          <a:p>
            <a:pPr lvl="2"/>
            <a:r>
              <a:rPr lang="de-DE" dirty="0"/>
              <a:t>Dezentrale webbasierte Bedienung.</a:t>
            </a:r>
          </a:p>
          <a:p>
            <a:pPr lvl="2"/>
            <a:r>
              <a:rPr lang="de-DE" dirty="0"/>
              <a:t>Funktionen: Steuern, Regeln, Überwachen, </a:t>
            </a:r>
            <a:endParaRPr lang="de-DE" dirty="0" smtClean="0"/>
          </a:p>
          <a:p>
            <a:pPr marL="885726" lvl="2" indent="0">
              <a:buNone/>
            </a:pPr>
            <a:r>
              <a:rPr lang="de-DE" dirty="0"/>
              <a:t> </a:t>
            </a:r>
            <a:r>
              <a:rPr lang="de-DE" dirty="0" smtClean="0"/>
              <a:t>   Historisieren</a:t>
            </a:r>
            <a:r>
              <a:rPr lang="de-DE" dirty="0"/>
              <a:t>, Analysieren</a:t>
            </a:r>
          </a:p>
          <a:p>
            <a:pPr lvl="2"/>
            <a:r>
              <a:rPr lang="de-DE" dirty="0" smtClean="0"/>
              <a:t>Kopplung aller Liegenschaften </a:t>
            </a:r>
          </a:p>
          <a:p>
            <a:pPr lvl="2"/>
            <a:r>
              <a:rPr lang="de-DE" dirty="0" smtClean="0"/>
              <a:t>Energieeinsparung</a:t>
            </a:r>
          </a:p>
          <a:p>
            <a:pPr lvl="2"/>
            <a:endParaRPr lang="de-DE" dirty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8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8892480" y="57332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073" y="1494247"/>
            <a:ext cx="2160384" cy="1620288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073" y="3169224"/>
            <a:ext cx="2172065" cy="289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7643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Astrid-Lindgren-Schule Warendorf</a:t>
            </a:r>
          </a:p>
          <a:p>
            <a:endParaRPr lang="de-DE" dirty="0"/>
          </a:p>
          <a:p>
            <a:r>
              <a:rPr lang="de-DE" dirty="0" smtClean="0"/>
              <a:t>Hochbau </a:t>
            </a:r>
          </a:p>
          <a:p>
            <a:endParaRPr lang="de-DE" dirty="0"/>
          </a:p>
          <a:p>
            <a:pPr lvl="1"/>
            <a:r>
              <a:rPr lang="de-DE" dirty="0" smtClean="0"/>
              <a:t>Fenstersanierung Sporthalle</a:t>
            </a:r>
          </a:p>
          <a:p>
            <a:pPr lvl="1"/>
            <a:r>
              <a:rPr lang="de-DE" dirty="0" smtClean="0"/>
              <a:t>Fassadensanierung Sporthalle </a:t>
            </a:r>
          </a:p>
          <a:p>
            <a:pPr marL="428578" lvl="1" indent="0">
              <a:buNone/>
            </a:pPr>
            <a:endParaRPr lang="de-DE" dirty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9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501" y="1432830"/>
            <a:ext cx="2520424" cy="2222665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847303"/>
            <a:ext cx="2704923" cy="2028692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144" y="3866005"/>
            <a:ext cx="2679987" cy="2009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1589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Astrid-Lindgren-Schule Warendorf</a:t>
            </a:r>
          </a:p>
          <a:p>
            <a:endParaRPr lang="de-DE" dirty="0"/>
          </a:p>
          <a:p>
            <a:r>
              <a:rPr lang="de-DE" dirty="0" smtClean="0"/>
              <a:t>Technische Gebäudeausrüstung  </a:t>
            </a:r>
          </a:p>
          <a:p>
            <a:endParaRPr lang="de-DE" dirty="0"/>
          </a:p>
          <a:p>
            <a:pPr lvl="1"/>
            <a:r>
              <a:rPr lang="de-DE" dirty="0" smtClean="0"/>
              <a:t>Austausch Heizungsanlage Sporthalle</a:t>
            </a:r>
          </a:p>
          <a:p>
            <a:pPr lvl="2"/>
            <a:r>
              <a:rPr lang="de-DE" dirty="0" smtClean="0"/>
              <a:t>150 kW Pelletkessel</a:t>
            </a:r>
          </a:p>
          <a:p>
            <a:pPr lvl="2"/>
            <a:r>
              <a:rPr lang="de-DE" dirty="0" smtClean="0"/>
              <a:t>20 m² Solaranlage</a:t>
            </a:r>
          </a:p>
          <a:p>
            <a:pPr lvl="2"/>
            <a:r>
              <a:rPr lang="de-DE" dirty="0" smtClean="0"/>
              <a:t>5000l Pufferspeicher</a:t>
            </a:r>
          </a:p>
          <a:p>
            <a:pPr lvl="2"/>
            <a:r>
              <a:rPr lang="de-DE" dirty="0"/>
              <a:t>Heizen der Sporthalle über </a:t>
            </a:r>
            <a:r>
              <a:rPr lang="de-DE" dirty="0" smtClean="0"/>
              <a:t>Deckenstrahl-</a:t>
            </a:r>
          </a:p>
          <a:p>
            <a:pPr marL="885726" lvl="2" indent="0">
              <a:buNone/>
            </a:pPr>
            <a:r>
              <a:rPr lang="de-DE" dirty="0"/>
              <a:t> </a:t>
            </a:r>
            <a:r>
              <a:rPr lang="de-DE" dirty="0" smtClean="0"/>
              <a:t>   platten</a:t>
            </a:r>
            <a:endParaRPr lang="de-DE" dirty="0"/>
          </a:p>
          <a:p>
            <a:pPr lvl="2"/>
            <a:r>
              <a:rPr lang="de-DE" dirty="0" smtClean="0"/>
              <a:t>Grundlastversorgung für Schulgebäude</a:t>
            </a:r>
          </a:p>
          <a:p>
            <a:pPr lvl="2"/>
            <a:endParaRPr lang="de-DE" dirty="0" smtClean="0"/>
          </a:p>
          <a:p>
            <a:pPr lvl="2"/>
            <a:r>
              <a:rPr lang="de-DE" dirty="0" smtClean="0"/>
              <a:t>79% CO2 Einsparung in der Sporthalle</a:t>
            </a:r>
          </a:p>
          <a:p>
            <a:pPr lvl="2"/>
            <a:r>
              <a:rPr lang="de-DE" dirty="0" smtClean="0"/>
              <a:t>Förderung durch Bund </a:t>
            </a:r>
          </a:p>
          <a:p>
            <a:pPr lvl="2"/>
            <a:endParaRPr lang="de-DE" dirty="0" smtClean="0"/>
          </a:p>
          <a:p>
            <a:pPr marL="885726" lvl="2" indent="0">
              <a:buNone/>
            </a:pPr>
            <a:endParaRPr lang="de-DE" dirty="0" smtClean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10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0" t="16401" r="6950" b="-399"/>
          <a:stretch/>
        </p:blipFill>
        <p:spPr>
          <a:xfrm rot="5400000">
            <a:off x="5583712" y="1544448"/>
            <a:ext cx="3305167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089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Astrid-Lindgren-Schule Warendorf</a:t>
            </a:r>
          </a:p>
          <a:p>
            <a:endParaRPr lang="de-DE" dirty="0"/>
          </a:p>
          <a:p>
            <a:r>
              <a:rPr lang="de-DE" dirty="0" smtClean="0"/>
              <a:t>Technische Gebäudeausrüstung  </a:t>
            </a:r>
          </a:p>
          <a:p>
            <a:endParaRPr lang="de-DE" dirty="0"/>
          </a:p>
          <a:p>
            <a:pPr lvl="1"/>
            <a:r>
              <a:rPr lang="de-DE" dirty="0" smtClean="0"/>
              <a:t>Nahwärmetrasse zwischen Schulgebäude </a:t>
            </a:r>
          </a:p>
          <a:p>
            <a:pPr marL="428578" lvl="1" indent="0">
              <a:buNone/>
            </a:pPr>
            <a:r>
              <a:rPr lang="de-DE" dirty="0" smtClean="0"/>
              <a:t>     und Sporthalle</a:t>
            </a:r>
          </a:p>
          <a:p>
            <a:pPr lvl="2"/>
            <a:endParaRPr lang="de-DE" dirty="0" smtClean="0"/>
          </a:p>
          <a:p>
            <a:pPr lvl="2"/>
            <a:r>
              <a:rPr lang="de-DE" dirty="0" smtClean="0"/>
              <a:t>Redundanz der Heizsysteme </a:t>
            </a:r>
          </a:p>
          <a:p>
            <a:pPr lvl="2"/>
            <a:r>
              <a:rPr lang="de-DE" dirty="0" smtClean="0"/>
              <a:t>Nutzung </a:t>
            </a:r>
            <a:r>
              <a:rPr lang="de-DE" dirty="0" err="1" smtClean="0"/>
              <a:t>Pelletenergie</a:t>
            </a:r>
            <a:r>
              <a:rPr lang="de-DE" dirty="0" smtClean="0"/>
              <a:t> im                                               im </a:t>
            </a:r>
            <a:r>
              <a:rPr lang="de-DE" dirty="0"/>
              <a:t>Schulgebäude </a:t>
            </a:r>
          </a:p>
          <a:p>
            <a:pPr lvl="2"/>
            <a:r>
              <a:rPr lang="de-DE" dirty="0" smtClean="0"/>
              <a:t>Förderung KInvFG</a:t>
            </a:r>
          </a:p>
          <a:p>
            <a:pPr marL="885726" lvl="2" indent="0">
              <a:buNone/>
            </a:pPr>
            <a:r>
              <a:rPr lang="de-DE" dirty="0" smtClean="0"/>
              <a:t>    </a:t>
            </a:r>
          </a:p>
          <a:p>
            <a:endParaRPr lang="de-DE" dirty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11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01" r="19551"/>
          <a:stretch/>
        </p:blipFill>
        <p:spPr>
          <a:xfrm rot="5400000">
            <a:off x="6262772" y="977923"/>
            <a:ext cx="2637088" cy="2020838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0" t="12201" r="4851"/>
          <a:stretch/>
        </p:blipFill>
        <p:spPr>
          <a:xfrm rot="5400000">
            <a:off x="5164341" y="3825847"/>
            <a:ext cx="2813113" cy="212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4985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Astrid-Lindgren-Schule Warendorf</a:t>
            </a:r>
          </a:p>
          <a:p>
            <a:endParaRPr lang="de-DE" dirty="0"/>
          </a:p>
          <a:p>
            <a:r>
              <a:rPr lang="de-DE" dirty="0" smtClean="0"/>
              <a:t>Technische Gebäudeausrüstung  </a:t>
            </a:r>
          </a:p>
          <a:p>
            <a:endParaRPr lang="de-DE" dirty="0"/>
          </a:p>
          <a:p>
            <a:pPr lvl="1"/>
            <a:r>
              <a:rPr lang="de-DE" dirty="0" smtClean="0"/>
              <a:t>Erneuerung der Gebäudeleittechnik</a:t>
            </a:r>
          </a:p>
          <a:p>
            <a:pPr lvl="2"/>
            <a:r>
              <a:rPr lang="de-DE" dirty="0" smtClean="0"/>
              <a:t>Anbindung an Zentralsystem </a:t>
            </a:r>
          </a:p>
          <a:p>
            <a:pPr lvl="2"/>
            <a:r>
              <a:rPr lang="de-DE" dirty="0" smtClean="0"/>
              <a:t>Regelung der Heizungstechnik</a:t>
            </a:r>
          </a:p>
          <a:p>
            <a:pPr lvl="1"/>
            <a:endParaRPr lang="de-DE" dirty="0" smtClean="0"/>
          </a:p>
          <a:p>
            <a:pPr lvl="1"/>
            <a:r>
              <a:rPr lang="de-DE" dirty="0" smtClean="0"/>
              <a:t>LED-Beleuchtung in der Sporthalle </a:t>
            </a:r>
          </a:p>
          <a:p>
            <a:pPr lvl="2"/>
            <a:r>
              <a:rPr lang="de-DE" dirty="0" smtClean="0"/>
              <a:t>Energieersparnis ca. 55 %</a:t>
            </a:r>
          </a:p>
          <a:p>
            <a:pPr lvl="2"/>
            <a:endParaRPr lang="de-DE" dirty="0" smtClean="0"/>
          </a:p>
          <a:p>
            <a:pPr lvl="1"/>
            <a:r>
              <a:rPr lang="de-DE" dirty="0" smtClean="0"/>
              <a:t>Teilw. Austausch der Beleuchtung in den Fluren und Klassenräumen</a:t>
            </a:r>
          </a:p>
          <a:p>
            <a:pPr lvl="2"/>
            <a:r>
              <a:rPr lang="de-DE" dirty="0" smtClean="0"/>
              <a:t>Steuerung über Präsenzmelder </a:t>
            </a:r>
          </a:p>
          <a:p>
            <a:pPr lvl="2"/>
            <a:r>
              <a:rPr lang="de-DE" dirty="0" smtClean="0"/>
              <a:t>Energieersparnis 55 % -75 %</a:t>
            </a:r>
          </a:p>
          <a:p>
            <a:pPr marL="885726" lvl="2" indent="0">
              <a:buNone/>
            </a:pPr>
            <a:r>
              <a:rPr lang="de-DE" dirty="0" smtClean="0"/>
              <a:t> </a:t>
            </a:r>
          </a:p>
          <a:p>
            <a:pPr marL="428578" lvl="1" indent="0">
              <a:buNone/>
            </a:pPr>
            <a:r>
              <a:rPr lang="de-DE" dirty="0" smtClean="0"/>
              <a:t> </a:t>
            </a:r>
          </a:p>
          <a:p>
            <a:pPr lvl="1"/>
            <a:endParaRPr lang="de-DE" dirty="0" smtClean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12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" t="-799" r="39101" b="1799"/>
          <a:stretch/>
        </p:blipFill>
        <p:spPr>
          <a:xfrm rot="5400000">
            <a:off x="5595827" y="1541077"/>
            <a:ext cx="2673041" cy="3280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2503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Astrid-Lindgren-Schule </a:t>
            </a:r>
            <a:r>
              <a:rPr lang="de-DE" b="1" dirty="0" smtClean="0"/>
              <a:t>Beckum</a:t>
            </a:r>
            <a:r>
              <a:rPr lang="de-DE" dirty="0" smtClean="0"/>
              <a:t> </a:t>
            </a:r>
          </a:p>
          <a:p>
            <a:pPr lvl="1"/>
            <a:endParaRPr lang="de-DE" dirty="0" smtClean="0"/>
          </a:p>
          <a:p>
            <a:pPr lvl="1"/>
            <a:endParaRPr lang="de-DE" dirty="0" smtClean="0"/>
          </a:p>
          <a:p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13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2"/>
          <a:srcRect l="13034" t="21141" r="13034" b="29791"/>
          <a:stretch/>
        </p:blipFill>
        <p:spPr>
          <a:xfrm>
            <a:off x="35496" y="2852936"/>
            <a:ext cx="9073008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8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Astrid-Lindgren-Schule </a:t>
            </a:r>
            <a:r>
              <a:rPr lang="de-DE" b="1" dirty="0" smtClean="0"/>
              <a:t>Beckum</a:t>
            </a:r>
            <a:endParaRPr lang="de-DE" b="1" dirty="0"/>
          </a:p>
          <a:p>
            <a:endParaRPr lang="de-DE" dirty="0"/>
          </a:p>
          <a:p>
            <a:r>
              <a:rPr lang="de-DE" dirty="0" smtClean="0"/>
              <a:t>Hochbau </a:t>
            </a:r>
          </a:p>
          <a:p>
            <a:endParaRPr lang="de-DE" dirty="0"/>
          </a:p>
          <a:p>
            <a:pPr lvl="1"/>
            <a:r>
              <a:rPr lang="de-DE" dirty="0" smtClean="0"/>
              <a:t>Sanierung Fassade Schulgebäude</a:t>
            </a:r>
          </a:p>
          <a:p>
            <a:pPr lvl="2"/>
            <a:r>
              <a:rPr lang="de-DE" dirty="0" smtClean="0"/>
              <a:t>Fenster</a:t>
            </a:r>
          </a:p>
          <a:p>
            <a:pPr lvl="2"/>
            <a:r>
              <a:rPr lang="de-DE" dirty="0" smtClean="0"/>
              <a:t>Raffstoreanlage</a:t>
            </a:r>
          </a:p>
          <a:p>
            <a:pPr lvl="2"/>
            <a:r>
              <a:rPr lang="de-DE" dirty="0" smtClean="0"/>
              <a:t>WDVS</a:t>
            </a:r>
          </a:p>
          <a:p>
            <a:pPr lvl="2"/>
            <a:endParaRPr lang="de-DE" dirty="0" smtClean="0"/>
          </a:p>
          <a:p>
            <a:pPr lvl="1"/>
            <a:r>
              <a:rPr lang="de-DE" dirty="0" smtClean="0"/>
              <a:t>Sanierung gesamtes Schulgebäude </a:t>
            </a:r>
          </a:p>
          <a:p>
            <a:pPr lvl="1"/>
            <a:endParaRPr lang="de-DE" dirty="0" smtClean="0"/>
          </a:p>
          <a:p>
            <a:pPr lvl="1"/>
            <a:endParaRPr lang="de-DE" dirty="0" smtClean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14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378" y="3284984"/>
            <a:ext cx="3641244" cy="273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3319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Astrid-Lindgren-Schule </a:t>
            </a:r>
            <a:r>
              <a:rPr lang="de-DE" b="1" dirty="0" smtClean="0"/>
              <a:t>Beckum</a:t>
            </a:r>
            <a:endParaRPr lang="de-DE" b="1" dirty="0"/>
          </a:p>
          <a:p>
            <a:endParaRPr lang="de-DE" dirty="0"/>
          </a:p>
          <a:p>
            <a:r>
              <a:rPr lang="de-DE" dirty="0"/>
              <a:t>Technische Gebäudeausrüstung  </a:t>
            </a:r>
          </a:p>
          <a:p>
            <a:endParaRPr lang="de-DE" dirty="0"/>
          </a:p>
          <a:p>
            <a:pPr lvl="1"/>
            <a:r>
              <a:rPr lang="de-DE" dirty="0"/>
              <a:t>170 kW Pelletkessel mit </a:t>
            </a:r>
            <a:r>
              <a:rPr lang="de-DE" dirty="0" smtClean="0"/>
              <a:t>Pufferspeicher </a:t>
            </a:r>
          </a:p>
          <a:p>
            <a:pPr lvl="2"/>
            <a:r>
              <a:rPr lang="de-DE" dirty="0" err="1" smtClean="0"/>
              <a:t>Bafa</a:t>
            </a:r>
            <a:r>
              <a:rPr lang="de-DE" dirty="0" smtClean="0"/>
              <a:t> Förderung beantragt</a:t>
            </a:r>
            <a:endParaRPr lang="de-DE" dirty="0"/>
          </a:p>
          <a:p>
            <a:pPr lvl="1"/>
            <a:endParaRPr lang="de-DE" dirty="0"/>
          </a:p>
          <a:p>
            <a:pPr lvl="1"/>
            <a:r>
              <a:rPr lang="de-DE" dirty="0"/>
              <a:t>Hocheffiziente LED-Beleuchtung im </a:t>
            </a:r>
            <a:r>
              <a:rPr lang="de-DE" dirty="0" smtClean="0"/>
              <a:t>Klassentrakt</a:t>
            </a:r>
          </a:p>
          <a:p>
            <a:pPr lvl="2"/>
            <a:r>
              <a:rPr lang="de-DE" dirty="0" smtClean="0"/>
              <a:t>Steuerung über Präsenzmelder</a:t>
            </a:r>
            <a:endParaRPr lang="de-DE" dirty="0"/>
          </a:p>
          <a:p>
            <a:pPr marL="428578" lvl="1" indent="0">
              <a:buNone/>
            </a:pPr>
            <a:r>
              <a:rPr lang="de-DE" dirty="0" smtClean="0"/>
              <a:t> </a:t>
            </a:r>
            <a:endParaRPr lang="de-DE" dirty="0"/>
          </a:p>
          <a:p>
            <a:pPr lvl="1"/>
            <a:r>
              <a:rPr lang="de-DE" dirty="0" smtClean="0"/>
              <a:t>Einbau einer Gebäudeleittechnik</a:t>
            </a:r>
          </a:p>
          <a:p>
            <a:pPr lvl="1"/>
            <a:endParaRPr lang="de-DE" dirty="0"/>
          </a:p>
          <a:p>
            <a:pPr lvl="1"/>
            <a:endParaRPr lang="de-DE" dirty="0" smtClean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15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439146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Berufskolleg Beckum</a:t>
            </a:r>
            <a:endParaRPr lang="de-DE" b="1" dirty="0"/>
          </a:p>
          <a:p>
            <a:endParaRPr lang="de-DE" dirty="0"/>
          </a:p>
          <a:p>
            <a:r>
              <a:rPr lang="de-DE" dirty="0" smtClean="0"/>
              <a:t>Hochbau </a:t>
            </a:r>
          </a:p>
          <a:p>
            <a:endParaRPr lang="de-DE" dirty="0"/>
          </a:p>
          <a:p>
            <a:pPr lvl="1"/>
            <a:r>
              <a:rPr lang="de-DE" dirty="0" smtClean="0"/>
              <a:t>Dachsanierung Holz- und Metallwerkstatt</a:t>
            </a:r>
          </a:p>
          <a:p>
            <a:pPr lvl="2"/>
            <a:r>
              <a:rPr lang="de-DE" dirty="0"/>
              <a:t>z</a:t>
            </a:r>
            <a:r>
              <a:rPr lang="de-DE" dirty="0" smtClean="0"/>
              <a:t>usätzliche Dämmung und</a:t>
            </a:r>
          </a:p>
          <a:p>
            <a:pPr marL="885726" lvl="2" indent="0">
              <a:buNone/>
            </a:pPr>
            <a:r>
              <a:rPr lang="de-DE" dirty="0"/>
              <a:t>	 </a:t>
            </a:r>
            <a:r>
              <a:rPr lang="de-DE" dirty="0" smtClean="0"/>
              <a:t>   Erneuerung Verglasung</a:t>
            </a:r>
          </a:p>
          <a:p>
            <a:pPr marL="428578" lvl="1" indent="0">
              <a:buNone/>
            </a:pPr>
            <a:r>
              <a:rPr lang="de-DE" dirty="0" smtClean="0"/>
              <a:t> </a:t>
            </a:r>
          </a:p>
          <a:p>
            <a:pPr lvl="1"/>
            <a:endParaRPr lang="de-DE" dirty="0" smtClean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16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Sanierungsmaßnahmen im Bestand 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 smtClean="0"/>
              <a:t>21.09.2021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19" y="1556792"/>
            <a:ext cx="2784309" cy="2088232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096" y="3753000"/>
            <a:ext cx="2843808" cy="213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3539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Kita Kreishäuschen</a:t>
            </a:r>
            <a:endParaRPr lang="de-DE" b="1" dirty="0"/>
          </a:p>
          <a:p>
            <a:endParaRPr lang="de-DE" dirty="0"/>
          </a:p>
          <a:p>
            <a:r>
              <a:rPr lang="de-DE" dirty="0" smtClean="0"/>
              <a:t>Hochbau</a:t>
            </a:r>
            <a:endParaRPr lang="de-DE" dirty="0"/>
          </a:p>
          <a:p>
            <a:pPr marL="428578" lvl="1" indent="0">
              <a:buNone/>
            </a:pPr>
            <a:endParaRPr lang="de-DE" dirty="0" smtClean="0"/>
          </a:p>
          <a:p>
            <a:pPr lvl="1"/>
            <a:r>
              <a:rPr lang="de-DE" dirty="0" smtClean="0"/>
              <a:t>3-fach Verglasung</a:t>
            </a:r>
          </a:p>
          <a:p>
            <a:pPr marL="428578" lvl="1" indent="0">
              <a:buNone/>
            </a:pPr>
            <a:endParaRPr lang="de-DE" dirty="0" smtClean="0"/>
          </a:p>
          <a:p>
            <a:pPr marL="428578" lvl="1" indent="0">
              <a:buNone/>
            </a:pPr>
            <a:endParaRPr lang="de-DE" dirty="0"/>
          </a:p>
          <a:p>
            <a:pPr marL="428578" lvl="1" indent="0">
              <a:buNone/>
            </a:pPr>
            <a:endParaRPr lang="de-DE" dirty="0" smtClean="0"/>
          </a:p>
          <a:p>
            <a:pPr marL="428578" lvl="1" indent="0">
              <a:buNone/>
            </a:pPr>
            <a:endParaRPr lang="de-DE" dirty="0" smtClean="0">
              <a:solidFill>
                <a:srgbClr val="FF0000"/>
              </a:solidFill>
            </a:endParaRPr>
          </a:p>
          <a:p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17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Neubaumaßnahmen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007" b="21438"/>
          <a:stretch/>
        </p:blipFill>
        <p:spPr>
          <a:xfrm>
            <a:off x="461685" y="3220599"/>
            <a:ext cx="5328220" cy="2899401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395" y="1386000"/>
            <a:ext cx="4068149" cy="3051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6718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Kita Kreishäuschen</a:t>
            </a:r>
            <a:endParaRPr lang="de-DE" b="1" dirty="0"/>
          </a:p>
          <a:p>
            <a:endParaRPr lang="de-DE" dirty="0"/>
          </a:p>
          <a:p>
            <a:r>
              <a:rPr lang="de-DE" dirty="0"/>
              <a:t>Technische Gebäudeausrüstung  </a:t>
            </a:r>
          </a:p>
          <a:p>
            <a:endParaRPr lang="de-DE" dirty="0" smtClean="0"/>
          </a:p>
          <a:p>
            <a:pPr lvl="1"/>
            <a:r>
              <a:rPr lang="de-DE" dirty="0" smtClean="0"/>
              <a:t>Strom und Wärme vom Kreishaus</a:t>
            </a:r>
            <a:endParaRPr lang="de-DE" dirty="0"/>
          </a:p>
          <a:p>
            <a:pPr lvl="1"/>
            <a:endParaRPr lang="de-DE" dirty="0"/>
          </a:p>
          <a:p>
            <a:pPr lvl="1"/>
            <a:r>
              <a:rPr lang="de-DE" dirty="0" smtClean="0"/>
              <a:t>LED-Beleuchtung in allen Räumen</a:t>
            </a:r>
          </a:p>
          <a:p>
            <a:pPr lvl="2"/>
            <a:r>
              <a:rPr lang="de-DE" dirty="0" smtClean="0"/>
              <a:t>Teilw. Steuerung über Präenzmelder</a:t>
            </a:r>
            <a:endParaRPr lang="de-DE" dirty="0"/>
          </a:p>
          <a:p>
            <a:pPr marL="428578" lvl="1" indent="0">
              <a:buNone/>
            </a:pPr>
            <a:endParaRPr lang="de-DE" dirty="0"/>
          </a:p>
          <a:p>
            <a:pPr lvl="1"/>
            <a:r>
              <a:rPr lang="de-DE" dirty="0" smtClean="0"/>
              <a:t>Hocheffiziente Lüftungsanlagen </a:t>
            </a:r>
          </a:p>
          <a:p>
            <a:pPr lvl="1"/>
            <a:endParaRPr lang="de-DE" dirty="0" smtClean="0"/>
          </a:p>
          <a:p>
            <a:pPr lvl="1"/>
            <a:r>
              <a:rPr lang="de-DE" dirty="0" smtClean="0"/>
              <a:t>Heizen über Niedertemperaturheizung </a:t>
            </a:r>
            <a:endParaRPr lang="de-DE" dirty="0"/>
          </a:p>
          <a:p>
            <a:pPr lvl="1"/>
            <a:endParaRPr lang="de-DE" dirty="0" smtClean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18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Neubaumaßnahmen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877905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Erweiterung Paul-Spiegel-Berufskolleg</a:t>
            </a:r>
            <a:endParaRPr lang="de-DE" b="1" dirty="0"/>
          </a:p>
          <a:p>
            <a:endParaRPr lang="de-DE" dirty="0"/>
          </a:p>
          <a:p>
            <a:r>
              <a:rPr lang="de-DE" dirty="0" smtClean="0"/>
              <a:t>Hochbau</a:t>
            </a:r>
            <a:endParaRPr lang="de-DE" dirty="0"/>
          </a:p>
          <a:p>
            <a:pPr marL="428578" lvl="1" indent="0">
              <a:buNone/>
            </a:pPr>
            <a:endParaRPr lang="de-DE" dirty="0" smtClean="0"/>
          </a:p>
          <a:p>
            <a:pPr lvl="1"/>
            <a:r>
              <a:rPr lang="de-DE" dirty="0" smtClean="0"/>
              <a:t>3-fachVerglasung 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 smtClean="0">
                <a:solidFill>
                  <a:srgbClr val="FF0000"/>
                </a:solidFill>
              </a:rPr>
              <a:t> </a:t>
            </a:r>
            <a:endParaRPr lang="de-DE" dirty="0">
              <a:solidFill>
                <a:srgbClr val="FF0000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19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Neubaumaßnahmen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75245"/>
            <a:ext cx="5399688" cy="4049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4669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Erweiterung Paul-Spiegel-Berufskolleg</a:t>
            </a:r>
          </a:p>
          <a:p>
            <a:endParaRPr lang="de-DE" dirty="0" smtClean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 smtClean="0">
                <a:solidFill>
                  <a:srgbClr val="FF0000"/>
                </a:solidFill>
              </a:rPr>
              <a:t> </a:t>
            </a:r>
            <a:endParaRPr lang="de-DE" dirty="0">
              <a:solidFill>
                <a:srgbClr val="FF0000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20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Neubaumaßnahmen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653"/>
          <a:stretch/>
        </p:blipFill>
        <p:spPr>
          <a:xfrm>
            <a:off x="2339752" y="3954930"/>
            <a:ext cx="3990141" cy="216507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56" b="15036"/>
          <a:stretch/>
        </p:blipFill>
        <p:spPr>
          <a:xfrm>
            <a:off x="477868" y="1844824"/>
            <a:ext cx="4067944" cy="2520280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376" y="1584000"/>
            <a:ext cx="3360168" cy="252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3647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Erweiterung </a:t>
            </a:r>
            <a:r>
              <a:rPr lang="de-DE" b="1" dirty="0"/>
              <a:t>Paul-Spiegel-Berufskolleg</a:t>
            </a:r>
          </a:p>
          <a:p>
            <a:endParaRPr lang="de-DE" dirty="0"/>
          </a:p>
          <a:p>
            <a:r>
              <a:rPr lang="de-DE" dirty="0"/>
              <a:t>Technische Gebäudeausrüstung  </a:t>
            </a:r>
          </a:p>
          <a:p>
            <a:endParaRPr lang="de-DE" dirty="0"/>
          </a:p>
          <a:p>
            <a:pPr lvl="1"/>
            <a:r>
              <a:rPr lang="de-DE" dirty="0" smtClean="0"/>
              <a:t>Anbindung an vorhandene</a:t>
            </a:r>
            <a:br>
              <a:rPr lang="de-DE" dirty="0" smtClean="0"/>
            </a:br>
            <a:r>
              <a:rPr lang="de-DE" dirty="0" smtClean="0"/>
              <a:t>Wärmeerzeugung (Pellet und Gas)  </a:t>
            </a:r>
            <a:endParaRPr lang="de-DE" dirty="0"/>
          </a:p>
          <a:p>
            <a:pPr lvl="1"/>
            <a:endParaRPr lang="de-DE" dirty="0"/>
          </a:p>
          <a:p>
            <a:pPr lvl="1"/>
            <a:r>
              <a:rPr lang="de-DE" dirty="0" smtClean="0"/>
              <a:t>LED-Beleuchtung in allen Räumen</a:t>
            </a:r>
          </a:p>
          <a:p>
            <a:pPr lvl="2"/>
            <a:r>
              <a:rPr lang="de-DE" dirty="0" smtClean="0"/>
              <a:t>Steuerung über Präsenzmelder </a:t>
            </a:r>
            <a:endParaRPr lang="de-DE" dirty="0"/>
          </a:p>
          <a:p>
            <a:pPr marL="428578" lvl="1" indent="0">
              <a:buNone/>
            </a:pPr>
            <a:endParaRPr lang="de-DE" dirty="0"/>
          </a:p>
          <a:p>
            <a:pPr lvl="1"/>
            <a:r>
              <a:rPr lang="de-DE" dirty="0" smtClean="0"/>
              <a:t>Hocheffiziente Lüftungsanlagen </a:t>
            </a:r>
          </a:p>
          <a:p>
            <a:pPr lvl="1"/>
            <a:endParaRPr lang="de-DE" dirty="0" smtClean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21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Neubaumaßnahmen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558928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Bürogebäude Beckum</a:t>
            </a:r>
            <a:endParaRPr lang="de-DE" b="1" dirty="0"/>
          </a:p>
          <a:p>
            <a:endParaRPr lang="de-DE" dirty="0"/>
          </a:p>
          <a:p>
            <a:r>
              <a:rPr lang="de-DE" dirty="0"/>
              <a:t>Technische Gebäudeausrüstung  </a:t>
            </a:r>
          </a:p>
          <a:p>
            <a:endParaRPr lang="de-DE" dirty="0"/>
          </a:p>
          <a:p>
            <a:pPr lvl="1"/>
            <a:r>
              <a:rPr lang="de-DE" dirty="0" smtClean="0"/>
              <a:t>Heiz-Kühldecke </a:t>
            </a:r>
          </a:p>
          <a:p>
            <a:pPr lvl="1"/>
            <a:endParaRPr lang="de-DE" dirty="0"/>
          </a:p>
          <a:p>
            <a:pPr lvl="1"/>
            <a:r>
              <a:rPr lang="de-DE" dirty="0" smtClean="0"/>
              <a:t>Wärmeerzeugung mit Sole-Wärmepumpe </a:t>
            </a:r>
          </a:p>
          <a:p>
            <a:pPr lvl="2"/>
            <a:r>
              <a:rPr lang="de-DE" dirty="0" smtClean="0"/>
              <a:t>Betrieben mit Ökostrom </a:t>
            </a:r>
            <a:endParaRPr lang="de-DE" dirty="0"/>
          </a:p>
          <a:p>
            <a:pPr lvl="1"/>
            <a:endParaRPr lang="de-DE" dirty="0"/>
          </a:p>
          <a:p>
            <a:pPr lvl="1"/>
            <a:r>
              <a:rPr lang="de-DE" dirty="0"/>
              <a:t>Hocheffiziente LED-Beleuchtung </a:t>
            </a:r>
            <a:r>
              <a:rPr lang="de-DE" dirty="0" smtClean="0"/>
              <a:t>in allen Räumen</a:t>
            </a:r>
            <a:endParaRPr lang="de-DE" dirty="0"/>
          </a:p>
          <a:p>
            <a:pPr marL="428578" lvl="1" indent="0">
              <a:buNone/>
            </a:pPr>
            <a:endParaRPr lang="de-DE" dirty="0"/>
          </a:p>
          <a:p>
            <a:pPr lvl="1"/>
            <a:r>
              <a:rPr lang="de-DE" dirty="0" smtClean="0"/>
              <a:t>Hocheffiziente Lüftungsanlagen in innenliegenden Räumen</a:t>
            </a:r>
          </a:p>
          <a:p>
            <a:pPr lvl="1"/>
            <a:endParaRPr lang="de-DE" dirty="0" smtClean="0"/>
          </a:p>
          <a:p>
            <a:pPr lvl="1"/>
            <a:r>
              <a:rPr lang="de-DE" dirty="0" smtClean="0"/>
              <a:t>CO2 neutraler Gebäudebetrieb </a:t>
            </a:r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22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Neubaumaßnahmen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7243" r="166"/>
          <a:stretch/>
        </p:blipFill>
        <p:spPr>
          <a:xfrm>
            <a:off x="4211960" y="692696"/>
            <a:ext cx="4391576" cy="2574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8107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Neubau Schulischer Lernort ESE</a:t>
            </a:r>
          </a:p>
          <a:p>
            <a:endParaRPr lang="de-DE" dirty="0"/>
          </a:p>
          <a:p>
            <a:r>
              <a:rPr lang="de-DE" dirty="0" smtClean="0"/>
              <a:t>Planungsstand Grundlagenermittlung </a:t>
            </a:r>
          </a:p>
          <a:p>
            <a:pPr lvl="1"/>
            <a:r>
              <a:rPr lang="de-DE" dirty="0" smtClean="0"/>
              <a:t>Bauen nach KFW Effizienzgebäude</a:t>
            </a:r>
          </a:p>
          <a:p>
            <a:pPr lvl="1"/>
            <a:r>
              <a:rPr lang="de-DE" dirty="0" smtClean="0"/>
              <a:t>Berücksichtig von Förderungen </a:t>
            </a:r>
          </a:p>
          <a:p>
            <a:pPr lvl="1"/>
            <a:endParaRPr lang="de-DE" dirty="0" smtClean="0"/>
          </a:p>
          <a:p>
            <a:endParaRPr lang="de-DE" dirty="0" smtClean="0"/>
          </a:p>
          <a:p>
            <a:endParaRPr lang="de-DE" dirty="0" smtClean="0"/>
          </a:p>
          <a:p>
            <a:pPr lvl="1"/>
            <a:endParaRPr lang="de-DE" dirty="0" smtClean="0"/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23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Neubaumaßnahmen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2"/>
          <a:srcRect t="14067" b="6805"/>
          <a:stretch/>
        </p:blipFill>
        <p:spPr>
          <a:xfrm>
            <a:off x="467544" y="3212976"/>
            <a:ext cx="8208072" cy="3240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434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 smtClean="0"/>
              <a:t>Organisation gemeinsamer Energie-Ausschreibungen</a:t>
            </a:r>
          </a:p>
          <a:p>
            <a:r>
              <a:rPr lang="de-DE" dirty="0" smtClean="0"/>
              <a:t>Bündelung der Nachfrage mehrere Kommunen</a:t>
            </a:r>
          </a:p>
          <a:p>
            <a:r>
              <a:rPr lang="de-DE" dirty="0" smtClean="0"/>
              <a:t>Entlastung der Verwaltungen</a:t>
            </a:r>
          </a:p>
          <a:p>
            <a:endParaRPr lang="de-DE" dirty="0" smtClean="0"/>
          </a:p>
          <a:p>
            <a:r>
              <a:rPr lang="de-DE" dirty="0" smtClean="0"/>
              <a:t>Strom (Lieferbeginn 2020 3+2 J)</a:t>
            </a:r>
            <a:endParaRPr lang="de-DE" dirty="0"/>
          </a:p>
          <a:p>
            <a:pPr lvl="1"/>
            <a:r>
              <a:rPr lang="de-DE" dirty="0" smtClean="0"/>
              <a:t>Marktgerechte Beschaffung in vier marktgerechten  Losen</a:t>
            </a:r>
            <a:endParaRPr lang="de-DE" dirty="0"/>
          </a:p>
          <a:p>
            <a:pPr lvl="1"/>
            <a:r>
              <a:rPr lang="de-DE" dirty="0" smtClean="0"/>
              <a:t>Ökostrom mit erhöhten Anforderungen gem. EEA</a:t>
            </a:r>
          </a:p>
          <a:p>
            <a:pPr lvl="1"/>
            <a:r>
              <a:rPr lang="de-DE" dirty="0" smtClean="0"/>
              <a:t>100% CO2 neutraler Strombezug durch Ökostrom </a:t>
            </a:r>
          </a:p>
          <a:p>
            <a:endParaRPr lang="de-DE" dirty="0" smtClean="0"/>
          </a:p>
          <a:p>
            <a:r>
              <a:rPr lang="de-DE" dirty="0" smtClean="0"/>
              <a:t>Gas (Lieferbeginn 2022, Vergabe läuft)</a:t>
            </a:r>
            <a:endParaRPr lang="de-DE" dirty="0"/>
          </a:p>
          <a:p>
            <a:pPr lvl="1"/>
            <a:r>
              <a:rPr lang="de-DE" dirty="0" smtClean="0"/>
              <a:t>Marktgerechte </a:t>
            </a:r>
            <a:r>
              <a:rPr lang="de-DE" dirty="0"/>
              <a:t>Beschaffung in </a:t>
            </a:r>
            <a:r>
              <a:rPr lang="de-DE" dirty="0" smtClean="0"/>
              <a:t>fünf marktgerechten  Losen</a:t>
            </a:r>
            <a:endParaRPr lang="de-DE" dirty="0"/>
          </a:p>
          <a:p>
            <a:pPr lvl="1"/>
            <a:r>
              <a:rPr lang="de-DE" dirty="0" smtClean="0"/>
              <a:t>Drei Lose mit Biogasanteilen 10-100%</a:t>
            </a:r>
          </a:p>
          <a:p>
            <a:pPr lvl="1"/>
            <a:r>
              <a:rPr lang="de-DE" dirty="0" smtClean="0"/>
              <a:t>100% Biogas für das Kreishaus geplant 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24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Energieeinkauf 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795493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 smtClean="0"/>
              <a:t>Eigenstromerzeugung </a:t>
            </a:r>
          </a:p>
          <a:p>
            <a:r>
              <a:rPr lang="de-DE" dirty="0" smtClean="0"/>
              <a:t>PV Anlage Kreishaus 99,2 KWp</a:t>
            </a:r>
          </a:p>
          <a:p>
            <a:r>
              <a:rPr lang="de-DE" dirty="0" smtClean="0"/>
              <a:t>Neue PV Anlagen 2020 240 kWp</a:t>
            </a:r>
          </a:p>
          <a:p>
            <a:endParaRPr lang="de-DE" dirty="0"/>
          </a:p>
          <a:p>
            <a:r>
              <a:rPr lang="de-DE" dirty="0" smtClean="0"/>
              <a:t>BHKW Kreishaus </a:t>
            </a:r>
          </a:p>
          <a:p>
            <a:r>
              <a:rPr lang="de-DE" dirty="0" smtClean="0"/>
              <a:t>BHKW Berufskolleg Ahlen 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25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Energieversorgung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87272" y="1875818"/>
            <a:ext cx="3918546" cy="2938910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41" t="40075" r="25593" b="4630"/>
          <a:stretch/>
        </p:blipFill>
        <p:spPr>
          <a:xfrm>
            <a:off x="1403648" y="3573016"/>
            <a:ext cx="3384376" cy="229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0684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Deutliche Energieeinsparung im Vergleich zu 1992 </a:t>
            </a:r>
          </a:p>
          <a:p>
            <a:pPr lvl="1"/>
            <a:r>
              <a:rPr lang="de-DE" dirty="0" smtClean="0"/>
              <a:t>trotz steigender Bruttogeschossfläche</a:t>
            </a:r>
          </a:p>
          <a:p>
            <a:pPr lvl="1"/>
            <a:endParaRPr lang="de-DE" dirty="0" smtClean="0"/>
          </a:p>
          <a:p>
            <a:pPr lvl="1"/>
            <a:r>
              <a:rPr lang="de-DE" dirty="0" smtClean="0"/>
              <a:t>Halbierung des Heizenergieverbrauch</a:t>
            </a:r>
          </a:p>
          <a:p>
            <a:pPr lvl="1"/>
            <a:endParaRPr lang="de-DE" dirty="0"/>
          </a:p>
          <a:p>
            <a:pPr lvl="1"/>
            <a:r>
              <a:rPr lang="de-DE" dirty="0" smtClean="0"/>
              <a:t>- 39% Stromverbrauch</a:t>
            </a:r>
          </a:p>
          <a:p>
            <a:pPr lvl="1"/>
            <a:endParaRPr lang="de-DE" dirty="0"/>
          </a:p>
          <a:p>
            <a:pPr lvl="1"/>
            <a:r>
              <a:rPr lang="de-DE" dirty="0" smtClean="0"/>
              <a:t>Reduzierung der </a:t>
            </a:r>
          </a:p>
          <a:p>
            <a:pPr marL="428578" lvl="1" indent="0">
              <a:buNone/>
            </a:pPr>
            <a:r>
              <a:rPr lang="de-DE" dirty="0"/>
              <a:t> </a:t>
            </a:r>
            <a:r>
              <a:rPr lang="de-DE" dirty="0" smtClean="0"/>
              <a:t>    Gesamtenergiekosten</a:t>
            </a:r>
          </a:p>
          <a:p>
            <a:pPr lvl="1"/>
            <a:endParaRPr lang="de-DE" dirty="0" smtClean="0"/>
          </a:p>
          <a:p>
            <a:pPr lvl="1"/>
            <a:r>
              <a:rPr lang="de-DE" dirty="0" smtClean="0"/>
              <a:t>CO2 Reduktion - 85 %  </a:t>
            </a:r>
            <a:endParaRPr lang="de-DE" dirty="0"/>
          </a:p>
          <a:p>
            <a:pPr lvl="1"/>
            <a:endParaRPr lang="de-DE" dirty="0" smtClean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26</a:t>
            </a:fld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Fazit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 dirty="0"/>
              <a:t>21.09.2021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b-NO" smtClean="0"/>
              <a:t>Kreis Warendorf – Amt für Hochbau und Immobilienmanagement</a:t>
            </a:r>
            <a:endParaRPr lang="de-DE" dirty="0"/>
          </a:p>
        </p:txBody>
      </p:sp>
      <p:graphicFrame>
        <p:nvGraphicFramePr>
          <p:cNvPr id="7" name="Diagramm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9680136"/>
              </p:ext>
            </p:extLst>
          </p:nvPr>
        </p:nvGraphicFramePr>
        <p:xfrm>
          <a:off x="4067944" y="2852936"/>
          <a:ext cx="4456476" cy="31630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593306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3571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lien Kreis Warendorf_H+I_ 2019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lien Kreis Warendorf 2008 Allgemei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Folien Kreis Warendorf 2008 Allgemei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Lariss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Lariss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Hintergrund Kreistag</Template>
  <TotalTime>0</TotalTime>
  <Words>873</Words>
  <Application>Microsoft Office PowerPoint</Application>
  <PresentationFormat>Bildschirmpräsentation (4:3)</PresentationFormat>
  <Paragraphs>384</Paragraphs>
  <Slides>27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27</vt:i4>
      </vt:variant>
    </vt:vector>
  </HeadingPairs>
  <TitlesOfParts>
    <vt:vector size="33" baseType="lpstr">
      <vt:lpstr>Arial</vt:lpstr>
      <vt:lpstr>Arial Black</vt:lpstr>
      <vt:lpstr>Calibri</vt:lpstr>
      <vt:lpstr>Gill Sans</vt:lpstr>
      <vt:lpstr>Times New Roman</vt:lpstr>
      <vt:lpstr>Folien Kreis Warendorf_H+I_ 2019</vt:lpstr>
      <vt:lpstr>PowerPoint-Präsentation</vt:lpstr>
      <vt:lpstr>Inhaltsverzeichnis  </vt:lpstr>
      <vt:lpstr>Sanierungsmaßnahmen im Bestand </vt:lpstr>
      <vt:lpstr>Sanierungsmaßnahmen im Bestand </vt:lpstr>
      <vt:lpstr>Sanierungsmaßnahmen im Bestand </vt:lpstr>
      <vt:lpstr>Sanierungsmaßnahmen im Bestand </vt:lpstr>
      <vt:lpstr>Sanierungsmaßnahmen im Bestand </vt:lpstr>
      <vt:lpstr>Sanierungsmaßnahmen im Bestand </vt:lpstr>
      <vt:lpstr>Sanierungsmaßnahmen im Bestand </vt:lpstr>
      <vt:lpstr>Sanierungsmaßnahmen im Bestand </vt:lpstr>
      <vt:lpstr>Sanierungsmaßnahmen im Bestand </vt:lpstr>
      <vt:lpstr>Sanierungsmaßnahmen im Bestand </vt:lpstr>
      <vt:lpstr>Sanierungsmaßnahmen im Bestand </vt:lpstr>
      <vt:lpstr>Sanierungsmaßnahmen im Bestand </vt:lpstr>
      <vt:lpstr>Sanierungsmaßnahmen im Bestand </vt:lpstr>
      <vt:lpstr>Sanierungsmaßnahmen im Bestand </vt:lpstr>
      <vt:lpstr>Neubaumaßnahmen</vt:lpstr>
      <vt:lpstr>Neubaumaßnahmen</vt:lpstr>
      <vt:lpstr>Neubaumaßnahmen</vt:lpstr>
      <vt:lpstr>Neubaumaßnahmen</vt:lpstr>
      <vt:lpstr>Neubaumaßnahmen</vt:lpstr>
      <vt:lpstr>Neubaumaßnahmen</vt:lpstr>
      <vt:lpstr>Neubaumaßnahmen</vt:lpstr>
      <vt:lpstr>Energieeinkauf </vt:lpstr>
      <vt:lpstr>Energieversorgung</vt:lpstr>
      <vt:lpstr>Fazit</vt:lpstr>
      <vt:lpstr>PowerPoint-Präsentation</vt:lpstr>
    </vt:vector>
  </TitlesOfParts>
  <Company>Kreis Warendorf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Kreis Warendorf</dc:creator>
  <cp:lastModifiedBy>Doerr, Julia</cp:lastModifiedBy>
  <cp:revision>550</cp:revision>
  <cp:lastPrinted>2019-09-27T05:47:31Z</cp:lastPrinted>
  <dcterms:created xsi:type="dcterms:W3CDTF">2019-04-13T07:46:34Z</dcterms:created>
  <dcterms:modified xsi:type="dcterms:W3CDTF">2021-09-21T06:21:37Z</dcterms:modified>
</cp:coreProperties>
</file>