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handoutMasterIdLst>
    <p:handoutMasterId r:id="rId13"/>
  </p:handoutMasterIdLst>
  <p:sldIdLst>
    <p:sldId id="270" r:id="rId3"/>
    <p:sldId id="271" r:id="rId4"/>
    <p:sldId id="272" r:id="rId5"/>
    <p:sldId id="273" r:id="rId6"/>
    <p:sldId id="263" r:id="rId7"/>
    <p:sldId id="257" r:id="rId8"/>
    <p:sldId id="260" r:id="rId9"/>
    <p:sldId id="259" r:id="rId10"/>
    <p:sldId id="261" r:id="rId11"/>
    <p:sldId id="262" r:id="rId12"/>
  </p:sldIdLst>
  <p:sldSz cx="12192000" cy="6858000"/>
  <p:notesSz cx="6797675" cy="99822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5F23"/>
    <a:srgbClr val="E9E9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>
        <p:scale>
          <a:sx n="79" d="100"/>
          <a:sy n="79" d="100"/>
        </p:scale>
        <p:origin x="-1680" y="-12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91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91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F01D65-E15C-4FF7-9921-A6360C278688}" type="datetimeFigureOut">
              <a:rPr lang="de-DE" smtClean="0"/>
              <a:t>23.10.2017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81358"/>
            <a:ext cx="2945659" cy="4991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0443" y="9481358"/>
            <a:ext cx="2945659" cy="4991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E1F510-DF72-4402-A30E-AD6A92CDB97D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63150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65F09217-B9E7-49B7-BA1F-7BF4C30DBE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="" xmlns:a16="http://schemas.microsoft.com/office/drawing/2014/main" id="{21D1E15F-EC53-49B4-9A51-6D2A96C228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587C83B8-1B94-4653-A55B-C01FB251E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837AD-72C4-4140-8352-766ADD4B6FCA}" type="datetimeFigureOut">
              <a:rPr lang="de-DE" smtClean="0"/>
              <a:t>23.10.2017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="" xmlns:a16="http://schemas.microsoft.com/office/drawing/2014/main" id="{5A7A1357-BD52-43D8-9906-0849A9C73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="" xmlns:a16="http://schemas.microsoft.com/office/drawing/2014/main" id="{F60AAD34-E6C2-466C-97F3-568E0292B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EFE32-E61D-465A-AF69-DDF19CB326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41544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1875A7D0-EA72-499E-BEE5-6DC468D39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474408E2-7B0D-4B3C-9EDB-51F79AA30D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732BFDDE-2A6E-4B1C-AB65-3857DF632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837AD-72C4-4140-8352-766ADD4B6FCA}" type="datetimeFigureOut">
              <a:rPr lang="de-DE" smtClean="0"/>
              <a:t>23.10.2017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="" xmlns:a16="http://schemas.microsoft.com/office/drawing/2014/main" id="{53F5E016-8EAC-44BD-8DAC-616B4CB00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="" xmlns:a16="http://schemas.microsoft.com/office/drawing/2014/main" id="{AA6D1E01-73B7-431A-9B17-E22B5F2A58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EFE32-E61D-465A-AF69-DDF19CB326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24054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1BBBF6AA-E0B0-4EEF-A524-822EC7A41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="" xmlns:a16="http://schemas.microsoft.com/office/drawing/2014/main" id="{D0780291-46C3-408A-90AC-7A1A259732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698CBAF9-D94C-4FA2-887C-3D2732666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837AD-72C4-4140-8352-766ADD4B6FCA}" type="datetimeFigureOut">
              <a:rPr lang="de-DE" smtClean="0"/>
              <a:t>23.10.2017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="" xmlns:a16="http://schemas.microsoft.com/office/drawing/2014/main" id="{B2B0A2F0-7A24-432D-A531-5C737A2BB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="" xmlns:a16="http://schemas.microsoft.com/office/drawing/2014/main" id="{5272D139-EB46-483F-9FBA-5A990D1D2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EFE32-E61D-465A-AF69-DDF19CB326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81412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8310FE27-97F9-4330-B06C-69583616C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B569CB29-67AA-43DD-B295-0A24139520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="" xmlns:a16="http://schemas.microsoft.com/office/drawing/2014/main" id="{CC57E22E-4666-41B7-8033-0364267045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="" xmlns:a16="http://schemas.microsoft.com/office/drawing/2014/main" id="{925BDB07-C399-4A48-AE12-774A1828E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837AD-72C4-4140-8352-766ADD4B6FCA}" type="datetimeFigureOut">
              <a:rPr lang="de-DE" smtClean="0"/>
              <a:t>23.10.2017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="" xmlns:a16="http://schemas.microsoft.com/office/drawing/2014/main" id="{1F573624-A98E-4B8D-8ABF-D0750DC98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="" xmlns:a16="http://schemas.microsoft.com/office/drawing/2014/main" id="{21A5AEDA-6DAE-4509-A1E1-3A75D6B08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EFE32-E61D-465A-AF69-DDF19CB326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88217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E0D007B8-3B37-42E5-BD32-9D061DE7B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="" xmlns:a16="http://schemas.microsoft.com/office/drawing/2014/main" id="{24DB4078-6E80-4DF5-B87C-4101C5BFB2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="" xmlns:a16="http://schemas.microsoft.com/office/drawing/2014/main" id="{ACF38C8E-0621-4710-AAEC-5EE91967B6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90" y="2505077"/>
            <a:ext cx="515778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="" xmlns:a16="http://schemas.microsoft.com/office/drawing/2014/main" id="{FD708195-73D6-4AD0-B061-B3EC58184A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="" xmlns:a16="http://schemas.microsoft.com/office/drawing/2014/main" id="{7A3F86EE-7A3A-4E63-BF80-DD8E35865F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7"/>
            <a:ext cx="5183188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="" xmlns:a16="http://schemas.microsoft.com/office/drawing/2014/main" id="{341ADF82-1C11-440B-BBF5-74FD5ADA6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837AD-72C4-4140-8352-766ADD4B6FCA}" type="datetimeFigureOut">
              <a:rPr lang="de-DE" smtClean="0"/>
              <a:t>23.10.2017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="" xmlns:a16="http://schemas.microsoft.com/office/drawing/2014/main" id="{10D88CB1-6AA4-44DF-B596-0E6DF08C9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="" xmlns:a16="http://schemas.microsoft.com/office/drawing/2014/main" id="{169FD359-B4BC-41E3-BAF5-90CDB570F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EFE32-E61D-465A-AF69-DDF19CB326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19757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CFB002FF-F57C-4474-ABB5-C291F489B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="" xmlns:a16="http://schemas.microsoft.com/office/drawing/2014/main" id="{AD251297-5602-4E9F-A0F8-7E5E0E838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837AD-72C4-4140-8352-766ADD4B6FCA}" type="datetimeFigureOut">
              <a:rPr lang="de-DE" smtClean="0"/>
              <a:t>23.10.2017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="" xmlns:a16="http://schemas.microsoft.com/office/drawing/2014/main" id="{56BB48FA-68EE-468F-892C-DC3431F7A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="" xmlns:a16="http://schemas.microsoft.com/office/drawing/2014/main" id="{A0D10CDB-FAE5-40DD-9152-DDA9E2034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EFE32-E61D-465A-AF69-DDF19CB326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52010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="" xmlns:a16="http://schemas.microsoft.com/office/drawing/2014/main" id="{EF6159AE-449C-494F-B918-932F9CAA4F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837AD-72C4-4140-8352-766ADD4B6FCA}" type="datetimeFigureOut">
              <a:rPr lang="de-DE" smtClean="0"/>
              <a:t>23.10.2017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="" xmlns:a16="http://schemas.microsoft.com/office/drawing/2014/main" id="{98345CFD-AABE-4D51-8CDA-AB482614E7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="" xmlns:a16="http://schemas.microsoft.com/office/drawing/2014/main" id="{883D703F-0FE3-49D3-B2C1-B0D265D80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EFE32-E61D-465A-AF69-DDF19CB326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5598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C5E911CE-45D6-47AF-A7A7-3E787A11C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BEFFE225-0629-4385-8223-F86F29911F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="" xmlns:a16="http://schemas.microsoft.com/office/drawing/2014/main" id="{1CFAFE9C-7B54-4B21-97B8-193C3E0BC4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="" xmlns:a16="http://schemas.microsoft.com/office/drawing/2014/main" id="{136B9C11-05D9-4DEC-9130-FA3E43AAB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837AD-72C4-4140-8352-766ADD4B6FCA}" type="datetimeFigureOut">
              <a:rPr lang="de-DE" smtClean="0"/>
              <a:t>23.10.2017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="" xmlns:a16="http://schemas.microsoft.com/office/drawing/2014/main" id="{FCD55325-C89C-432D-B6BC-C01D45D6A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="" xmlns:a16="http://schemas.microsoft.com/office/drawing/2014/main" id="{E2447E83-2E94-42E1-8E9B-4B876D53C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EFE32-E61D-465A-AF69-DDF19CB326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60143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972B1015-F9E0-4BC3-ABF6-337183764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="" xmlns:a16="http://schemas.microsoft.com/office/drawing/2014/main" id="{587BCE02-371E-4295-9217-E6BC58C523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="" xmlns:a16="http://schemas.microsoft.com/office/drawing/2014/main" id="{E09472F6-1D17-4E98-845A-5529577DF2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="" xmlns:a16="http://schemas.microsoft.com/office/drawing/2014/main" id="{742A4093-81DF-4297-B33E-C28124BC3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837AD-72C4-4140-8352-766ADD4B6FCA}" type="datetimeFigureOut">
              <a:rPr lang="de-DE" smtClean="0"/>
              <a:t>23.10.2017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="" xmlns:a16="http://schemas.microsoft.com/office/drawing/2014/main" id="{63C66574-EDE1-4D66-B8B0-E5B6C843B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="" xmlns:a16="http://schemas.microsoft.com/office/drawing/2014/main" id="{68089B5F-75E5-4EB9-A205-1162F4B06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EFE32-E61D-465A-AF69-DDF19CB326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34748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F3CCA989-9528-4518-B082-C0AB64672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="" xmlns:a16="http://schemas.microsoft.com/office/drawing/2014/main" id="{E02A76E1-75C1-4325-AF90-310D44E41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2378498E-B76A-4DF1-B5E9-6A6B70CFB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837AD-72C4-4140-8352-766ADD4B6FCA}" type="datetimeFigureOut">
              <a:rPr lang="de-DE" smtClean="0"/>
              <a:t>23.10.2017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="" xmlns:a16="http://schemas.microsoft.com/office/drawing/2014/main" id="{7F290D8F-4EEA-4D81-9730-B1EC40F8B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="" xmlns:a16="http://schemas.microsoft.com/office/drawing/2014/main" id="{76A23A09-F129-4B63-BFC3-225ED9C2B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EFE32-E61D-465A-AF69-DDF19CB326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729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="" xmlns:a16="http://schemas.microsoft.com/office/drawing/2014/main" id="{ABD5DF03-E98F-411B-9B32-E32D762276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="" xmlns:a16="http://schemas.microsoft.com/office/drawing/2014/main" id="{F7689ACD-4495-4239-BF16-501122C2B2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0497FEEC-7713-4EFA-9AAD-19BE0940E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837AD-72C4-4140-8352-766ADD4B6FCA}" type="datetimeFigureOut">
              <a:rPr lang="de-DE" smtClean="0"/>
              <a:t>23.10.2017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="" xmlns:a16="http://schemas.microsoft.com/office/drawing/2014/main" id="{5068B5DA-5C42-49E5-89AF-79868618D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="" xmlns:a16="http://schemas.microsoft.com/office/drawing/2014/main" id="{358D91CA-A302-4B16-A229-97D056AB9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6EFE32-E61D-465A-AF69-DDF19CB326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6439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400" y="2130270"/>
            <a:ext cx="10363200" cy="1470183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828800" y="3886203"/>
            <a:ext cx="8534400" cy="175307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17869601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85825812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63930" y="4406265"/>
            <a:ext cx="10363200" cy="1363028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963930" y="2906078"/>
            <a:ext cx="10363200" cy="15001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994916660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94960" cy="452628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87440" y="1600200"/>
            <a:ext cx="5394960" cy="452628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31531987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09600" y="1534478"/>
            <a:ext cx="5387340" cy="64008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09600" y="2174560"/>
            <a:ext cx="5387340" cy="395192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93156" y="1534478"/>
            <a:ext cx="5389244" cy="64008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93156" y="2174560"/>
            <a:ext cx="5389244" cy="3951923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03643776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15139198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0642878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4" y="272895"/>
            <a:ext cx="4011930" cy="1161573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766314" y="272892"/>
            <a:ext cx="6816090" cy="585358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09604" y="1434468"/>
            <a:ext cx="4011930" cy="469201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261693351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388870" y="4800600"/>
            <a:ext cx="7315200" cy="56721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2388870" y="612934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2388870" y="5367814"/>
            <a:ext cx="7315200" cy="80438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531825762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32626555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839200" y="274320"/>
            <a:ext cx="2743200" cy="5852160"/>
          </a:xfrm>
          <a:prstGeom prst="rect">
            <a:avLst/>
          </a:prstGeo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09600" y="274320"/>
            <a:ext cx="8046720" cy="585216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60036690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/>
          </p:nvPr>
        </p:nvSpPr>
        <p:spPr>
          <a:xfrm>
            <a:off x="609600" y="274320"/>
            <a:ext cx="10972800" cy="58521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8831533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="" xmlns:a16="http://schemas.microsoft.com/office/drawing/2014/main" id="{E21F0D89-C4C3-4657-A562-D5FC7DBD6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="" xmlns:a16="http://schemas.microsoft.com/office/drawing/2014/main" id="{7DBC6638-D7CA-4074-94EA-57A59F09DA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="" xmlns:a16="http://schemas.microsoft.com/office/drawing/2014/main" id="{2C1DC6EF-F204-40E1-AC0A-20D91FFCC8B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A837AD-72C4-4140-8352-766ADD4B6FCA}" type="datetimeFigureOut">
              <a:rPr lang="de-DE" smtClean="0"/>
              <a:t>23.10.2017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="" xmlns:a16="http://schemas.microsoft.com/office/drawing/2014/main" id="{0A32B3C3-3DA8-44BB-AAB0-3B7E7AF202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="" xmlns:a16="http://schemas.microsoft.com/office/drawing/2014/main" id="{40A1C510-6548-41CD-B9FA-37983A9672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6EFE32-E61D-465A-AF69-DDF19CB3263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46910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9926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2pPr>
      <a:lvl3pPr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3pPr>
      <a:lvl4pPr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4pPr>
      <a:lvl5pPr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ill Sans" charset="0"/>
          <a:ea typeface="ヒラギノ角ゴ ProN W3" charset="-128"/>
          <a:sym typeface="Gill Sans" charset="0"/>
        </a:defRPr>
      </a:lvl9pPr>
    </p:titleStyle>
    <p:bodyStyle>
      <a:lvl1pPr marL="6985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0414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2pPr>
      <a:lvl3pPr marL="13843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3pPr>
      <a:lvl4pPr marL="17399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4pPr>
      <a:lvl5pPr marL="20828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5pPr>
      <a:lvl6pPr marL="25400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6pPr>
      <a:lvl7pPr marL="29972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7pPr>
      <a:lvl8pPr marL="34544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8pPr>
      <a:lvl9pPr marL="3911600" indent="-444500" algn="l" rtl="0" fontAlgn="base">
        <a:spcBef>
          <a:spcPts val="1800"/>
        </a:spcBef>
        <a:spcAft>
          <a:spcPct val="0"/>
        </a:spcAft>
        <a:buSzPct val="171000"/>
        <a:buFont typeface="Gill Sans" charset="0"/>
        <a:buChar char="•"/>
        <a:defRPr sz="3200">
          <a:solidFill>
            <a:schemeClr val="tx1"/>
          </a:solidFill>
          <a:latin typeface="+mn-lt"/>
          <a:ea typeface="+mn-ea"/>
          <a:sym typeface="Gill Sans" charset="0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546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1200" y="5417820"/>
            <a:ext cx="2164080" cy="1132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3542" name="Group 6"/>
          <p:cNvGrpSpPr>
            <a:grpSpLocks/>
          </p:cNvGrpSpPr>
          <p:nvPr/>
        </p:nvGrpSpPr>
        <p:grpSpPr bwMode="auto">
          <a:xfrm>
            <a:off x="-9852660" y="-11452860"/>
            <a:ext cx="20253960" cy="13590270"/>
            <a:chOff x="0" y="0"/>
            <a:chExt cx="10632" cy="9512"/>
          </a:xfrm>
        </p:grpSpPr>
        <p:sp>
          <p:nvSpPr>
            <p:cNvPr id="193543" name="Oval 7"/>
            <p:cNvSpPr>
              <a:spLocks/>
            </p:cNvSpPr>
            <p:nvPr/>
          </p:nvSpPr>
          <p:spPr bwMode="auto">
            <a:xfrm>
              <a:off x="0" y="0"/>
              <a:ext cx="10632" cy="9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3000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sym typeface="Gill Sans" charset="0"/>
                </a:rPr>
                <a:t> </a:t>
              </a:r>
            </a:p>
          </p:txBody>
        </p:sp>
        <p:sp>
          <p:nvSpPr>
            <p:cNvPr id="193544" name="Oval 8"/>
            <p:cNvSpPr>
              <a:spLocks/>
            </p:cNvSpPr>
            <p:nvPr/>
          </p:nvSpPr>
          <p:spPr bwMode="auto">
            <a:xfrm>
              <a:off x="169" y="156"/>
              <a:ext cx="10293" cy="9199"/>
            </a:xfrm>
            <a:prstGeom prst="ellipse">
              <a:avLst/>
            </a:prstGeom>
            <a:solidFill>
              <a:srgbClr val="E014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30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sym typeface="Gill Sans" charset="0"/>
                </a:rPr>
                <a:t> </a:t>
              </a:r>
            </a:p>
          </p:txBody>
        </p:sp>
        <p:pic>
          <p:nvPicPr>
            <p:cNvPr id="193545" name="Picture 9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0" y="8464"/>
              <a:ext cx="1824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3538" name="Group 2"/>
          <p:cNvGrpSpPr>
            <a:grpSpLocks/>
          </p:cNvGrpSpPr>
          <p:nvPr/>
        </p:nvGrpSpPr>
        <p:grpSpPr bwMode="auto">
          <a:xfrm>
            <a:off x="3017520" y="4457702"/>
            <a:ext cx="13533120" cy="8806815"/>
            <a:chOff x="0" y="0"/>
            <a:chExt cx="6024" cy="5808"/>
          </a:xfrm>
        </p:grpSpPr>
        <p:sp>
          <p:nvSpPr>
            <p:cNvPr id="193539" name="Oval 3"/>
            <p:cNvSpPr>
              <a:spLocks/>
            </p:cNvSpPr>
            <p:nvPr/>
          </p:nvSpPr>
          <p:spPr bwMode="auto">
            <a:xfrm>
              <a:off x="0" y="0"/>
              <a:ext cx="6024" cy="58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de-DE" sz="3200">
                <a:solidFill>
                  <a:srgbClr val="000000"/>
                </a:solidFill>
                <a:sym typeface="Gill Sans" charset="0"/>
              </a:endParaRPr>
            </a:p>
          </p:txBody>
        </p:sp>
        <p:sp>
          <p:nvSpPr>
            <p:cNvPr id="193540" name="Oval 4"/>
            <p:cNvSpPr>
              <a:spLocks/>
            </p:cNvSpPr>
            <p:nvPr/>
          </p:nvSpPr>
          <p:spPr bwMode="auto">
            <a:xfrm>
              <a:off x="168" y="164"/>
              <a:ext cx="5688" cy="5480"/>
            </a:xfrm>
            <a:prstGeom prst="ellipse">
              <a:avLst/>
            </a:prstGeom>
            <a:gradFill rotWithShape="0">
              <a:gsLst>
                <a:gs pos="0">
                  <a:srgbClr val="E0141E"/>
                </a:gs>
                <a:gs pos="100000">
                  <a:srgbClr val="FFFFFF"/>
                </a:gs>
              </a:gsLst>
              <a:lin ang="3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de-DE" sz="3200">
                <a:solidFill>
                  <a:srgbClr val="000000"/>
                </a:solidFill>
                <a:sym typeface="Gill Sans" charset="0"/>
              </a:endParaRPr>
            </a:p>
          </p:txBody>
        </p:sp>
        <p:sp>
          <p:nvSpPr>
            <p:cNvPr id="193541" name="Oval 5"/>
            <p:cNvSpPr>
              <a:spLocks/>
            </p:cNvSpPr>
            <p:nvPr/>
          </p:nvSpPr>
          <p:spPr bwMode="auto">
            <a:xfrm>
              <a:off x="212" y="204"/>
              <a:ext cx="5600" cy="54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de-DE" sz="3200">
                <a:solidFill>
                  <a:srgbClr val="000000"/>
                </a:solidFill>
                <a:sym typeface="Gill Sans" charset="0"/>
              </a:endParaRPr>
            </a:p>
          </p:txBody>
        </p:sp>
      </p:grpSp>
      <p:pic>
        <p:nvPicPr>
          <p:cNvPr id="193551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5026" y="5437824"/>
            <a:ext cx="2164080" cy="1132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3552" name="Rectangle 16"/>
          <p:cNvSpPr>
            <a:spLocks/>
          </p:cNvSpPr>
          <p:nvPr/>
        </p:nvSpPr>
        <p:spPr bwMode="auto">
          <a:xfrm>
            <a:off x="392969" y="2627172"/>
            <a:ext cx="11496139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de-DE" sz="3400" b="1" dirty="0" smtClean="0">
                <a:solidFill>
                  <a:srgbClr val="000000"/>
                </a:solidFill>
                <a:sym typeface="Gill Sans" charset="0"/>
              </a:rPr>
              <a:t>Sachstandsbericht Qualitätsentwicklung in der Kindertagesbetreuung </a:t>
            </a:r>
            <a:endParaRPr lang="en-US" sz="3400" b="1" dirty="0">
              <a:solidFill>
                <a:srgbClr val="000000"/>
              </a:solidFill>
              <a:sym typeface="Gill Sans" charset="0"/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652195" y="4457702"/>
            <a:ext cx="492534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b="1" dirty="0">
                <a:solidFill>
                  <a:srgbClr val="000000"/>
                </a:solidFill>
                <a:sym typeface="Gill Sans" charset="0"/>
              </a:rPr>
              <a:t>Ausschuss für </a:t>
            </a:r>
            <a:r>
              <a:rPr lang="de-DE" b="1" dirty="0" smtClean="0">
                <a:solidFill>
                  <a:srgbClr val="000000"/>
                </a:solidFill>
                <a:sym typeface="Gill Sans" charset="0"/>
              </a:rPr>
              <a:t>Kinder, </a:t>
            </a:r>
            <a:r>
              <a:rPr lang="de-DE" b="1" dirty="0">
                <a:solidFill>
                  <a:srgbClr val="000000"/>
                </a:solidFill>
                <a:sym typeface="Gill Sans" charset="0"/>
              </a:rPr>
              <a:t>Jugendliche und Familien </a:t>
            </a:r>
            <a:r>
              <a:rPr lang="de-DE" b="1" dirty="0" smtClean="0">
                <a:solidFill>
                  <a:srgbClr val="000000"/>
                </a:solidFill>
                <a:sym typeface="Gill Sans" charset="0"/>
              </a:rPr>
              <a:t>am 25.09.2017</a:t>
            </a:r>
            <a:endParaRPr lang="de-DE" b="1" dirty="0">
              <a:solidFill>
                <a:srgbClr val="000000"/>
              </a:solidFill>
              <a:sym typeface="Gill Sans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de-DE" sz="3200" dirty="0">
              <a:solidFill>
                <a:srgbClr val="000000"/>
              </a:solidFill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04518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6" name="Rectangle 2"/>
          <p:cNvSpPr>
            <a:spLocks/>
          </p:cNvSpPr>
          <p:nvPr/>
        </p:nvSpPr>
        <p:spPr bwMode="auto">
          <a:xfrm>
            <a:off x="0" y="6595110"/>
            <a:ext cx="12192000" cy="26289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EFCFC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de-DE" sz="3200">
              <a:solidFill>
                <a:srgbClr val="000000"/>
              </a:solidFill>
              <a:sym typeface="Gill Sans" charset="0"/>
            </a:endParaRPr>
          </a:p>
        </p:txBody>
      </p:sp>
      <p:sp>
        <p:nvSpPr>
          <p:cNvPr id="333827" name="Rectangle 3"/>
          <p:cNvSpPr>
            <a:spLocks/>
          </p:cNvSpPr>
          <p:nvPr/>
        </p:nvSpPr>
        <p:spPr bwMode="auto">
          <a:xfrm>
            <a:off x="853440" y="6629400"/>
            <a:ext cx="8930640" cy="160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tabLst>
                <a:tab pos="431800" algn="l"/>
              </a:tabLst>
            </a:pPr>
            <a:endParaRPr lang="de-DE" sz="1200">
              <a:solidFill>
                <a:srgbClr val="181412"/>
              </a:solidFill>
              <a:latin typeface="Helvetica" pitchFamily="34" charset="0"/>
              <a:sym typeface="Helvetica" pitchFamily="34" charset="0"/>
            </a:endParaRPr>
          </a:p>
        </p:txBody>
      </p:sp>
      <p:sp>
        <p:nvSpPr>
          <p:cNvPr id="333828" name="Rectangle 4"/>
          <p:cNvSpPr>
            <a:spLocks/>
          </p:cNvSpPr>
          <p:nvPr/>
        </p:nvSpPr>
        <p:spPr bwMode="auto">
          <a:xfrm>
            <a:off x="10486101" y="950119"/>
            <a:ext cx="18473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de-DE" sz="3000" b="1">
              <a:solidFill>
                <a:srgbClr val="000000"/>
              </a:solidFill>
              <a:latin typeface="Helvetica" pitchFamily="34" charset="0"/>
              <a:sym typeface="Helvetica" pitchFamily="34" charset="0"/>
            </a:endParaRPr>
          </a:p>
        </p:txBody>
      </p:sp>
      <p:sp>
        <p:nvSpPr>
          <p:cNvPr id="333829" name="Text Box 5"/>
          <p:cNvSpPr txBox="1">
            <a:spLocks/>
          </p:cNvSpPr>
          <p:nvPr/>
        </p:nvSpPr>
        <p:spPr bwMode="auto">
          <a:xfrm>
            <a:off x="235768" y="123833"/>
            <a:ext cx="1156716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de-DE" sz="28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Gill Sans" charset="0"/>
              </a:rPr>
              <a:t>Historie und Verlauf des Prozesses</a:t>
            </a:r>
            <a:endParaRPr lang="de-DE" sz="28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  <a:sym typeface="Gill Sans" charset="0"/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133738" y="950119"/>
            <a:ext cx="12058262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fontAlgn="base">
              <a:spcBef>
                <a:spcPct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2000" dirty="0" smtClean="0">
                <a:solidFill>
                  <a:srgbClr val="000000"/>
                </a:solidFill>
                <a:sym typeface="Gill Sans" charset="0"/>
              </a:rPr>
              <a:t>Erarbeitung eines Rahmenkonzepts der öffentlichen Jugendhilfeträger im Münsterland (17 beteiligt) im Kontext der Marke Münsterland. Verabschiedet durch die jeweiligen Fachausschüsse im Herbst 2015.</a:t>
            </a:r>
          </a:p>
          <a:p>
            <a:pPr marL="457200" indent="-457200" fontAlgn="base">
              <a:spcBef>
                <a:spcPct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2000" dirty="0" smtClean="0">
                <a:solidFill>
                  <a:srgbClr val="000000"/>
                </a:solidFill>
                <a:sym typeface="Gill Sans" charset="0"/>
              </a:rPr>
              <a:t>Jugendamtsspezifische  Konkretisierung und Umsetzung vor Ort.</a:t>
            </a:r>
          </a:p>
          <a:p>
            <a:pPr marL="457200" indent="-457200" fontAlgn="base">
              <a:spcBef>
                <a:spcPct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2000" dirty="0" smtClean="0">
                <a:solidFill>
                  <a:srgbClr val="000000"/>
                </a:solidFill>
                <a:sym typeface="Gill Sans" charset="0"/>
              </a:rPr>
              <a:t>Elternbefragung  im April 2016 nur im AKJF (es wollte sich keine weiteren Jugendämter beteiligen) </a:t>
            </a:r>
          </a:p>
          <a:p>
            <a:pPr marL="457200" indent="-457200" fontAlgn="base">
              <a:spcBef>
                <a:spcPct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2000" dirty="0" smtClean="0">
                <a:solidFill>
                  <a:srgbClr val="000000"/>
                </a:solidFill>
                <a:sym typeface="Gill Sans" charset="0"/>
              </a:rPr>
              <a:t>Sichtung der individuellen Ergebnisse mit allen Trägern im Kontext der Trägergespräche Januar/Februar 2017 zur Kitabedarfsplanung.</a:t>
            </a:r>
          </a:p>
          <a:p>
            <a:pPr marL="457200" indent="-457200" fontAlgn="base">
              <a:spcBef>
                <a:spcPct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2000" dirty="0" smtClean="0">
                <a:solidFill>
                  <a:srgbClr val="000000"/>
                </a:solidFill>
                <a:sym typeface="Gill Sans" charset="0"/>
              </a:rPr>
              <a:t>Vertiefende Trägergespräche zur Qualität und den Ergebnissen der Elternbefragung mit 13 Trägern, die insgesamt 46 Einrichtungen betreiben (alle Kommunen und Trägergruppen abgebildet).</a:t>
            </a:r>
          </a:p>
          <a:p>
            <a:pPr marL="457200" indent="-457200" fontAlgn="base">
              <a:spcBef>
                <a:spcPct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2000" dirty="0" smtClean="0">
                <a:solidFill>
                  <a:srgbClr val="000000"/>
                </a:solidFill>
                <a:sym typeface="Gill Sans" charset="0"/>
              </a:rPr>
              <a:t>Externe Fachexpertise und Prozessunterstützung durch Frau Günster-Schöning im Rahmen des Programms „Qualität vor Ort“ der Deutschen Kinder- und Jugendstiftung.</a:t>
            </a:r>
          </a:p>
          <a:p>
            <a:pPr marL="457200" indent="-457200" fontAlgn="base">
              <a:spcBef>
                <a:spcPct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e-DE" sz="2000" dirty="0" smtClean="0">
                <a:solidFill>
                  <a:srgbClr val="000000"/>
                </a:solidFill>
                <a:sym typeface="Gill Sans" charset="0"/>
              </a:rPr>
              <a:t>Aktuell </a:t>
            </a:r>
            <a:r>
              <a:rPr lang="de-DE" sz="2000" dirty="0">
                <a:solidFill>
                  <a:srgbClr val="000000"/>
                </a:solidFill>
                <a:sym typeface="Gill Sans" charset="0"/>
              </a:rPr>
              <a:t>A</a:t>
            </a:r>
            <a:r>
              <a:rPr lang="de-DE" sz="2000" dirty="0" smtClean="0">
                <a:solidFill>
                  <a:srgbClr val="000000"/>
                </a:solidFill>
                <a:sym typeface="Gill Sans" charset="0"/>
              </a:rPr>
              <a:t>ufbereitung der repräsentativen Ergebnisse aus den 13 Gesprächen nach Abstimmung mit der AG §78 Kindertagesbetreuung.</a:t>
            </a:r>
          </a:p>
          <a:p>
            <a:pPr marL="457200" indent="-457200"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de-DE" sz="3200" dirty="0">
              <a:solidFill>
                <a:srgbClr val="000000"/>
              </a:solidFill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7575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7" name="Rectangle 3"/>
          <p:cNvSpPr>
            <a:spLocks/>
          </p:cNvSpPr>
          <p:nvPr/>
        </p:nvSpPr>
        <p:spPr bwMode="auto">
          <a:xfrm>
            <a:off x="853440" y="6629400"/>
            <a:ext cx="8930640" cy="160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tabLst>
                <a:tab pos="431800" algn="l"/>
              </a:tabLst>
            </a:pPr>
            <a:endParaRPr lang="de-DE" sz="1200">
              <a:solidFill>
                <a:srgbClr val="181412"/>
              </a:solidFill>
              <a:latin typeface="Helvetica" pitchFamily="34" charset="0"/>
              <a:sym typeface="Helvetica" pitchFamily="34" charset="0"/>
            </a:endParaRPr>
          </a:p>
        </p:txBody>
      </p:sp>
      <p:sp>
        <p:nvSpPr>
          <p:cNvPr id="333828" name="Rectangle 4"/>
          <p:cNvSpPr>
            <a:spLocks/>
          </p:cNvSpPr>
          <p:nvPr/>
        </p:nvSpPr>
        <p:spPr bwMode="auto">
          <a:xfrm>
            <a:off x="10486101" y="950119"/>
            <a:ext cx="18473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de-DE" sz="3000" b="1">
              <a:solidFill>
                <a:srgbClr val="000000"/>
              </a:solidFill>
              <a:latin typeface="Helvetica" pitchFamily="34" charset="0"/>
              <a:sym typeface="Helvetica" pitchFamily="34" charset="0"/>
            </a:endParaRPr>
          </a:p>
        </p:txBody>
      </p:sp>
      <p:sp>
        <p:nvSpPr>
          <p:cNvPr id="333826" name="Rectangle 2"/>
          <p:cNvSpPr>
            <a:spLocks/>
          </p:cNvSpPr>
          <p:nvPr/>
        </p:nvSpPr>
        <p:spPr bwMode="auto">
          <a:xfrm>
            <a:off x="0" y="6595110"/>
            <a:ext cx="12192000" cy="26289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EFCFC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de-DE" sz="3200">
              <a:solidFill>
                <a:srgbClr val="000000"/>
              </a:solidFill>
              <a:sym typeface="Gill Sans" charset="0"/>
            </a:endParaRPr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79" y="764679"/>
            <a:ext cx="11013020" cy="6029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565787" y="123833"/>
            <a:ext cx="1145339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3200" dirty="0" smtClean="0">
                <a:solidFill>
                  <a:srgbClr val="000000"/>
                </a:solidFill>
                <a:sym typeface="Gill Sans" charset="0"/>
              </a:rPr>
              <a:t>Ergebnisdokumentation in dieser Form: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2000" dirty="0" smtClean="0">
                <a:solidFill>
                  <a:srgbClr val="000000"/>
                </a:solidFill>
                <a:sym typeface="Gill Sans" charset="0"/>
              </a:rPr>
              <a:t>(Vorlage im JHA am 27.11.2017)</a:t>
            </a:r>
            <a:endParaRPr lang="de-DE" sz="2000" dirty="0">
              <a:solidFill>
                <a:srgbClr val="000000"/>
              </a:solidFill>
              <a:sym typeface="Gill Sans" charset="0"/>
            </a:endParaRPr>
          </a:p>
        </p:txBody>
      </p:sp>
      <p:sp>
        <p:nvSpPr>
          <p:cNvPr id="5" name="Textfeld 4"/>
          <p:cNvSpPr txBox="1"/>
          <p:nvPr/>
        </p:nvSpPr>
        <p:spPr>
          <a:xfrm rot="2909792">
            <a:off x="927710" y="4075438"/>
            <a:ext cx="30550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de-DE" sz="3200" dirty="0" smtClean="0">
                <a:solidFill>
                  <a:srgbClr val="FF0000"/>
                </a:solidFill>
                <a:sym typeface="Gill Sans" charset="0"/>
              </a:rPr>
              <a:t>Musterauszug</a:t>
            </a:r>
            <a:endParaRPr lang="de-DE" sz="3200" dirty="0">
              <a:solidFill>
                <a:srgbClr val="FF0000"/>
              </a:solidFill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75557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7" name="Rectangle 3"/>
          <p:cNvSpPr>
            <a:spLocks/>
          </p:cNvSpPr>
          <p:nvPr/>
        </p:nvSpPr>
        <p:spPr bwMode="auto">
          <a:xfrm>
            <a:off x="853440" y="6629400"/>
            <a:ext cx="8930640" cy="160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fontAlgn="base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tabLst>
                <a:tab pos="431800" algn="l"/>
              </a:tabLst>
            </a:pPr>
            <a:endParaRPr lang="de-DE" sz="1200">
              <a:solidFill>
                <a:srgbClr val="181412"/>
              </a:solidFill>
              <a:latin typeface="Helvetica" pitchFamily="34" charset="0"/>
              <a:sym typeface="Helvetica" pitchFamily="34" charset="0"/>
            </a:endParaRPr>
          </a:p>
        </p:txBody>
      </p:sp>
      <p:sp>
        <p:nvSpPr>
          <p:cNvPr id="333828" name="Rectangle 4"/>
          <p:cNvSpPr>
            <a:spLocks/>
          </p:cNvSpPr>
          <p:nvPr/>
        </p:nvSpPr>
        <p:spPr bwMode="auto">
          <a:xfrm>
            <a:off x="10486101" y="950119"/>
            <a:ext cx="18473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2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de-DE" sz="3000" b="1">
              <a:solidFill>
                <a:srgbClr val="000000"/>
              </a:solidFill>
              <a:latin typeface="Helvetica" pitchFamily="34" charset="0"/>
              <a:sym typeface="Helvetica" pitchFamily="34" charset="0"/>
            </a:endParaRPr>
          </a:p>
        </p:txBody>
      </p:sp>
      <p:sp>
        <p:nvSpPr>
          <p:cNvPr id="333826" name="Rectangle 2"/>
          <p:cNvSpPr>
            <a:spLocks/>
          </p:cNvSpPr>
          <p:nvPr/>
        </p:nvSpPr>
        <p:spPr bwMode="auto">
          <a:xfrm>
            <a:off x="0" y="6595110"/>
            <a:ext cx="12192000" cy="262890"/>
          </a:xfrm>
          <a:prstGeom prst="rect">
            <a:avLst/>
          </a:prstGeom>
          <a:gradFill rotWithShape="0">
            <a:gsLst>
              <a:gs pos="0">
                <a:srgbClr val="E0141E"/>
              </a:gs>
              <a:gs pos="100000">
                <a:srgbClr val="FEFCFC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de-DE" sz="3200">
              <a:solidFill>
                <a:srgbClr val="000000"/>
              </a:solidFill>
              <a:sym typeface="Gill Sans" charset="0"/>
            </a:endParaRPr>
          </a:p>
        </p:txBody>
      </p:sp>
      <p:sp>
        <p:nvSpPr>
          <p:cNvPr id="4" name="Textfeld 3"/>
          <p:cNvSpPr txBox="1"/>
          <p:nvPr/>
        </p:nvSpPr>
        <p:spPr>
          <a:xfrm>
            <a:off x="369304" y="1614400"/>
            <a:ext cx="11453395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de-DE" sz="4400" dirty="0" smtClean="0">
                <a:solidFill>
                  <a:srgbClr val="000000"/>
                </a:solidFill>
                <a:sym typeface="Gill Sans" charset="0"/>
              </a:rPr>
              <a:t>Darstellung und Einschätzung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de-DE" sz="4400" dirty="0" smtClean="0">
                <a:solidFill>
                  <a:srgbClr val="000000"/>
                </a:solidFill>
                <a:sym typeface="Gill Sans" charset="0"/>
              </a:rPr>
              <a:t>der vertiefenden Trägergespräche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de-DE" sz="4000" dirty="0" smtClean="0">
              <a:solidFill>
                <a:srgbClr val="000000"/>
              </a:solidFill>
              <a:sym typeface="Gill Sans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de-DE" sz="4000" dirty="0" smtClean="0">
                <a:solidFill>
                  <a:srgbClr val="000000"/>
                </a:solidFill>
                <a:sym typeface="Gill Sans" charset="0"/>
              </a:rPr>
              <a:t>durch die Prozessbegleitung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de-DE" sz="4000" dirty="0" smtClean="0">
                <a:solidFill>
                  <a:srgbClr val="000000"/>
                </a:solidFill>
                <a:sym typeface="Gill Sans" charset="0"/>
              </a:rPr>
              <a:t>Frau Ursula Günster-Schöning</a:t>
            </a:r>
            <a:endParaRPr lang="de-DE" sz="2800" dirty="0">
              <a:solidFill>
                <a:srgbClr val="000000"/>
              </a:solidFill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9301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="" xmlns:a16="http://schemas.microsoft.com/office/drawing/2014/main" id="{17A36BC8-50FF-483C-8B60-FCDAD5E47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8437" y="372234"/>
            <a:ext cx="8647687" cy="6485766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="" xmlns:a16="http://schemas.microsoft.com/office/drawing/2014/main" id="{0DF8FF55-33B6-448B-AB5C-96947711EC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69002" y="-821565"/>
            <a:ext cx="9144000" cy="2387600"/>
          </a:xfrm>
        </p:spPr>
        <p:txBody>
          <a:bodyPr>
            <a:normAutofit/>
          </a:bodyPr>
          <a:lstStyle/>
          <a:p>
            <a:r>
              <a:rPr lang="de-DE" sz="4400" dirty="0"/>
              <a:t>Gemeinsam Zukunft gestalten </a:t>
            </a:r>
            <a:r>
              <a:rPr lang="de-DE" sz="4000" dirty="0"/>
              <a:t>– </a:t>
            </a:r>
          </a:p>
        </p:txBody>
      </p:sp>
      <p:sp>
        <p:nvSpPr>
          <p:cNvPr id="6" name="Rechteck: abgerundete Ecken 5">
            <a:extLst>
              <a:ext uri="{FF2B5EF4-FFF2-40B4-BE49-F238E27FC236}">
                <a16:creationId xmlns="" xmlns:a16="http://schemas.microsoft.com/office/drawing/2014/main" id="{B099030D-BE24-45C0-BCB6-90BCA466D484}"/>
              </a:ext>
            </a:extLst>
          </p:cNvPr>
          <p:cNvSpPr/>
          <p:nvPr/>
        </p:nvSpPr>
        <p:spPr>
          <a:xfrm>
            <a:off x="4749352" y="2662282"/>
            <a:ext cx="3488341" cy="132203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b="1" dirty="0">
                <a:solidFill>
                  <a:schemeClr val="tx1"/>
                </a:solidFill>
              </a:rPr>
              <a:t>Qualitätsdialoge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="" xmlns:a16="http://schemas.microsoft.com/office/drawing/2014/main" id="{EC71EE2B-576D-498E-A82E-08E63ECC1DDA}"/>
              </a:ext>
            </a:extLst>
          </p:cNvPr>
          <p:cNvSpPr txBox="1"/>
          <p:nvPr/>
        </p:nvSpPr>
        <p:spPr>
          <a:xfrm>
            <a:off x="6514090" y="6344158"/>
            <a:ext cx="33258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rgbClr val="C00000"/>
                </a:solidFill>
              </a:rPr>
              <a:t>Prozessbegleitung Ursula Günster-Schöning</a:t>
            </a:r>
          </a:p>
        </p:txBody>
      </p:sp>
    </p:spTree>
    <p:extLst>
      <p:ext uri="{BB962C8B-B14F-4D97-AF65-F5344CB8AC3E}">
        <p14:creationId xmlns:p14="http://schemas.microsoft.com/office/powerpoint/2010/main" val="471990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CA3018EE-40C8-440E-AFBA-85E271453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389" y="755313"/>
            <a:ext cx="11094180" cy="1325563"/>
          </a:xfrm>
        </p:spPr>
        <p:txBody>
          <a:bodyPr/>
          <a:lstStyle/>
          <a:p>
            <a:r>
              <a:rPr lang="de-DE" dirty="0"/>
              <a:t>Qualitätsdialoge – gemeinsam Zukunft gestalten</a:t>
            </a:r>
          </a:p>
        </p:txBody>
      </p:sp>
      <p:pic>
        <p:nvPicPr>
          <p:cNvPr id="4" name="Inhaltsplatzhalter 3">
            <a:extLst>
              <a:ext uri="{FF2B5EF4-FFF2-40B4-BE49-F238E27FC236}">
                <a16:creationId xmlns="" xmlns:a16="http://schemas.microsoft.com/office/drawing/2014/main" id="{336071EA-36A8-415C-83B5-652E595CC3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8532" y="1995817"/>
            <a:ext cx="7315200" cy="3962400"/>
          </a:xfrm>
          <a:prstGeom prst="rect">
            <a:avLst/>
          </a:prstGeom>
        </p:spPr>
      </p:pic>
      <p:sp>
        <p:nvSpPr>
          <p:cNvPr id="5" name="Rechteck 4">
            <a:extLst>
              <a:ext uri="{FF2B5EF4-FFF2-40B4-BE49-F238E27FC236}">
                <a16:creationId xmlns="" xmlns:a16="http://schemas.microsoft.com/office/drawing/2014/main" id="{5934CECD-7C95-476F-8BEE-5BF0D890EC46}"/>
              </a:ext>
            </a:extLst>
          </p:cNvPr>
          <p:cNvSpPr/>
          <p:nvPr/>
        </p:nvSpPr>
        <p:spPr>
          <a:xfrm>
            <a:off x="7297668" y="2395244"/>
            <a:ext cx="2526064" cy="97104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>
                    <a:lumMod val="95000"/>
                    <a:lumOff val="5000"/>
                  </a:schemeClr>
                </a:solidFill>
              </a:rPr>
              <a:t>Land</a:t>
            </a:r>
          </a:p>
        </p:txBody>
      </p:sp>
      <p:sp>
        <p:nvSpPr>
          <p:cNvPr id="6" name="Rechteck 5">
            <a:extLst>
              <a:ext uri="{FF2B5EF4-FFF2-40B4-BE49-F238E27FC236}">
                <a16:creationId xmlns="" xmlns:a16="http://schemas.microsoft.com/office/drawing/2014/main" id="{C6D8EE6F-D51C-413D-B64D-3EFD799B6C30}"/>
              </a:ext>
            </a:extLst>
          </p:cNvPr>
          <p:cNvSpPr/>
          <p:nvPr/>
        </p:nvSpPr>
        <p:spPr>
          <a:xfrm>
            <a:off x="7297668" y="3491496"/>
            <a:ext cx="2526064" cy="971045"/>
          </a:xfrm>
          <a:prstGeom prst="rect">
            <a:avLst/>
          </a:prstGeom>
          <a:solidFill>
            <a:srgbClr val="E55F2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Jugendamt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="" xmlns:a16="http://schemas.microsoft.com/office/drawing/2014/main" id="{A196EED7-EE9B-437C-A7DE-D445C9383AF3}"/>
              </a:ext>
            </a:extLst>
          </p:cNvPr>
          <p:cNvSpPr/>
          <p:nvPr/>
        </p:nvSpPr>
        <p:spPr>
          <a:xfrm>
            <a:off x="7297671" y="4564255"/>
            <a:ext cx="2542247" cy="971045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Träger (Kita)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="" xmlns:a16="http://schemas.microsoft.com/office/drawing/2014/main" id="{BCBE4703-31A1-4265-B778-5CA951A55648}"/>
              </a:ext>
            </a:extLst>
          </p:cNvPr>
          <p:cNvSpPr txBox="1"/>
          <p:nvPr/>
        </p:nvSpPr>
        <p:spPr>
          <a:xfrm>
            <a:off x="6514090" y="6344158"/>
            <a:ext cx="33258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rgbClr val="C00000"/>
                </a:solidFill>
              </a:rPr>
              <a:t>Prozessbegleitung Ursula Günster-Schöning</a:t>
            </a:r>
          </a:p>
        </p:txBody>
      </p:sp>
    </p:spTree>
    <p:extLst>
      <p:ext uri="{BB962C8B-B14F-4D97-AF65-F5344CB8AC3E}">
        <p14:creationId xmlns:p14="http://schemas.microsoft.com/office/powerpoint/2010/main" val="27246258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5DA2E3BF-23A4-48C0-86D0-603AE6C8E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Was war wichtig? – Zielsetzung -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787AC04F-9189-4C90-9A67-218B7F6EDF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Rückspiegeln und Reflektion der Befragungsergebnisse(Elternbefragung) zum Schwerpunktthema: Elternarbeit und Erziehungspartnerschaft</a:t>
            </a:r>
          </a:p>
          <a:p>
            <a:r>
              <a:rPr lang="de-DE" dirty="0"/>
              <a:t>Ansprechen konkreter „Schwachstellen“</a:t>
            </a:r>
          </a:p>
          <a:p>
            <a:r>
              <a:rPr lang="de-DE" dirty="0"/>
              <a:t>Herausarbeiten von Handlungsfeldern</a:t>
            </a:r>
          </a:p>
          <a:p>
            <a:r>
              <a:rPr lang="de-DE" dirty="0"/>
              <a:t>Die Qualitätsentwicklung auf drei Ebenen betrachten (Pyramide)</a:t>
            </a:r>
          </a:p>
          <a:p>
            <a:r>
              <a:rPr lang="de-DE" dirty="0"/>
              <a:t>Vereinbaren von konkreten Qualitätsentwicklungszielen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="" xmlns:a16="http://schemas.microsoft.com/office/drawing/2014/main" id="{4CACF357-C747-4437-AB00-5144EB1D8B98}"/>
              </a:ext>
            </a:extLst>
          </p:cNvPr>
          <p:cNvSpPr txBox="1"/>
          <p:nvPr/>
        </p:nvSpPr>
        <p:spPr>
          <a:xfrm>
            <a:off x="6514090" y="6344158"/>
            <a:ext cx="33258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rgbClr val="C00000"/>
                </a:solidFill>
              </a:rPr>
              <a:t>Prozessbegleitung Ursula Günster-Schöning</a:t>
            </a:r>
          </a:p>
        </p:txBody>
      </p:sp>
    </p:spTree>
    <p:extLst>
      <p:ext uri="{BB962C8B-B14F-4D97-AF65-F5344CB8AC3E}">
        <p14:creationId xmlns:p14="http://schemas.microsoft.com/office/powerpoint/2010/main" val="3179456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="" xmlns:a16="http://schemas.microsoft.com/office/drawing/2014/main" id="{E83B7E34-345C-4600-BEE4-EB51EE556F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24073"/>
            <a:ext cx="10515600" cy="1325563"/>
          </a:xfrm>
        </p:spPr>
        <p:txBody>
          <a:bodyPr/>
          <a:lstStyle/>
          <a:p>
            <a:r>
              <a:rPr lang="de-DE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Was waren Gelingenskriterien?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F1C4B315-18EF-44EF-9A28-F52C107E85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49634"/>
            <a:ext cx="10515600" cy="4351338"/>
          </a:xfrm>
        </p:spPr>
        <p:txBody>
          <a:bodyPr/>
          <a:lstStyle/>
          <a:p>
            <a:r>
              <a:rPr lang="de-DE" dirty="0"/>
              <a:t>Schriftliche Einladung und Transparenz im Vorgehen</a:t>
            </a:r>
          </a:p>
          <a:p>
            <a:r>
              <a:rPr lang="de-DE" dirty="0"/>
              <a:t>Austausch auf „Augenhöhe“</a:t>
            </a:r>
          </a:p>
          <a:p>
            <a:r>
              <a:rPr lang="de-DE" dirty="0"/>
              <a:t>Geschützter Raum und wertschätzende Gesprächsführung</a:t>
            </a:r>
          </a:p>
          <a:p>
            <a:r>
              <a:rPr lang="de-DE" dirty="0"/>
              <a:t>Kein bewerten und beurteilen – sondern pro aktives Nachfragen </a:t>
            </a:r>
          </a:p>
          <a:p>
            <a:r>
              <a:rPr lang="de-DE" dirty="0"/>
              <a:t>konkrete sowie konstruktive Fragestellungen zum Einstieg</a:t>
            </a:r>
          </a:p>
          <a:p>
            <a:r>
              <a:rPr lang="de-DE" dirty="0"/>
              <a:t>Impulse und fachliche Anregungen</a:t>
            </a:r>
          </a:p>
          <a:p>
            <a:r>
              <a:rPr lang="de-DE" dirty="0"/>
              <a:t>Offenes Ansprechen von Handlungsfeldern (fachliche Anregungen)</a:t>
            </a:r>
          </a:p>
          <a:p>
            <a:r>
              <a:rPr lang="de-DE" dirty="0"/>
              <a:t>Externe Moderation und Begleitung der Dialoge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="" xmlns:a16="http://schemas.microsoft.com/office/drawing/2014/main" id="{70D5AE9C-691E-402C-8A11-DA980EFF1E03}"/>
              </a:ext>
            </a:extLst>
          </p:cNvPr>
          <p:cNvSpPr txBox="1"/>
          <p:nvPr/>
        </p:nvSpPr>
        <p:spPr>
          <a:xfrm>
            <a:off x="6514090" y="6344158"/>
            <a:ext cx="33258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rgbClr val="C00000"/>
                </a:solidFill>
              </a:rPr>
              <a:t>Prozessbegleitung Ursula Günster-Schöning</a:t>
            </a:r>
          </a:p>
        </p:txBody>
      </p:sp>
    </p:spTree>
    <p:extLst>
      <p:ext uri="{BB962C8B-B14F-4D97-AF65-F5344CB8AC3E}">
        <p14:creationId xmlns:p14="http://schemas.microsoft.com/office/powerpoint/2010/main" val="2838220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>
            <a:extLst>
              <a:ext uri="{FF2B5EF4-FFF2-40B4-BE49-F238E27FC236}">
                <a16:creationId xmlns="" xmlns:a16="http://schemas.microsoft.com/office/drawing/2014/main" id="{4DB78A5D-7916-4BC5-960E-1044BBB60142}"/>
              </a:ext>
            </a:extLst>
          </p:cNvPr>
          <p:cNvSpPr/>
          <p:nvPr/>
        </p:nvSpPr>
        <p:spPr>
          <a:xfrm>
            <a:off x="609600" y="5089892"/>
            <a:ext cx="2538202" cy="267037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Rechteck 6">
            <a:extLst>
              <a:ext uri="{FF2B5EF4-FFF2-40B4-BE49-F238E27FC236}">
                <a16:creationId xmlns="" xmlns:a16="http://schemas.microsoft.com/office/drawing/2014/main" id="{A3767D36-D0C9-4187-8612-207482F326BD}"/>
              </a:ext>
            </a:extLst>
          </p:cNvPr>
          <p:cNvSpPr/>
          <p:nvPr/>
        </p:nvSpPr>
        <p:spPr>
          <a:xfrm>
            <a:off x="631181" y="3722336"/>
            <a:ext cx="2383516" cy="331774"/>
          </a:xfrm>
          <a:prstGeom prst="rect">
            <a:avLst/>
          </a:prstGeom>
          <a:solidFill>
            <a:srgbClr val="E55F2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Rechteck 5">
            <a:extLst>
              <a:ext uri="{FF2B5EF4-FFF2-40B4-BE49-F238E27FC236}">
                <a16:creationId xmlns="" xmlns:a16="http://schemas.microsoft.com/office/drawing/2014/main" id="{F9FB74A2-B91A-488E-BA39-9A5A4BD277D4}"/>
              </a:ext>
            </a:extLst>
          </p:cNvPr>
          <p:cNvSpPr/>
          <p:nvPr/>
        </p:nvSpPr>
        <p:spPr>
          <a:xfrm>
            <a:off x="609600" y="2225677"/>
            <a:ext cx="1743076" cy="32702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="" xmlns:a16="http://schemas.microsoft.com/office/drawing/2014/main" id="{A3717951-B26D-43FF-94B9-3F6F5A3D6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900114"/>
            <a:ext cx="10515600" cy="1325563"/>
          </a:xfrm>
        </p:spPr>
        <p:txBody>
          <a:bodyPr/>
          <a:lstStyle/>
          <a:p>
            <a:r>
              <a:rPr lang="de-DE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Pyramide - Durchdringung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="" xmlns:a16="http://schemas.microsoft.com/office/drawing/2014/main" id="{413D8D44-698B-416E-A227-2814B7FDE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1942" y="222567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de-DE" dirty="0"/>
              <a:t>   Ebene 3: Land</a:t>
            </a:r>
          </a:p>
          <a:p>
            <a:pPr marL="0" indent="0">
              <a:buNone/>
            </a:pPr>
            <a:r>
              <a:rPr lang="de-DE" dirty="0"/>
              <a:t>   Personalschlüssel / Ressourcen</a:t>
            </a:r>
            <a:br>
              <a:rPr lang="de-DE" dirty="0"/>
            </a:br>
            <a:r>
              <a:rPr lang="de-DE" dirty="0"/>
              <a:t>   Gesetzliche Vorgaben (z.B. Informationsweitergabe Übergabe Kita /GS)</a:t>
            </a:r>
            <a:br>
              <a:rPr lang="de-DE" dirty="0"/>
            </a:br>
            <a:r>
              <a:rPr lang="de-DE" dirty="0"/>
              <a:t>   Projekte und Programme (z.B. Plus-Kita)</a:t>
            </a:r>
          </a:p>
          <a:p>
            <a:pPr marL="0" indent="0">
              <a:buNone/>
            </a:pPr>
            <a:r>
              <a:rPr lang="de-DE" dirty="0"/>
              <a:t>   Forderungen bzgl. Verwaltungsaufwand / Dokumentation </a:t>
            </a:r>
            <a:r>
              <a:rPr lang="de-DE" dirty="0" err="1"/>
              <a:t>ect</a:t>
            </a:r>
            <a:r>
              <a:rPr lang="de-DE" dirty="0"/>
              <a:t>.</a:t>
            </a:r>
          </a:p>
          <a:p>
            <a:r>
              <a:rPr lang="de-DE" dirty="0">
                <a:solidFill>
                  <a:schemeClr val="bg1"/>
                </a:solidFill>
              </a:rPr>
              <a:t>Ebene 2: Jugendamt</a:t>
            </a:r>
            <a:r>
              <a:rPr lang="de-DE" dirty="0"/>
              <a:t/>
            </a:r>
            <a:br>
              <a:rPr lang="de-DE" dirty="0"/>
            </a:br>
            <a:r>
              <a:rPr lang="de-DE" dirty="0"/>
              <a:t>Unterstützungs- und Beratungsangebote (Eltern / päd. Einrichtungen)</a:t>
            </a:r>
            <a:br>
              <a:rPr lang="de-DE" dirty="0"/>
            </a:br>
            <a:r>
              <a:rPr lang="de-DE" dirty="0"/>
              <a:t>Kooperationen mit sozialräumlichen Institutionen</a:t>
            </a:r>
            <a:br>
              <a:rPr lang="de-DE" dirty="0"/>
            </a:br>
            <a:r>
              <a:rPr lang="de-DE" dirty="0"/>
              <a:t>Kommunale Netzwerke (Frühe Hilfen)</a:t>
            </a:r>
            <a:br>
              <a:rPr lang="de-DE" dirty="0"/>
            </a:br>
            <a:r>
              <a:rPr lang="de-DE" dirty="0"/>
              <a:t>Fort- und Weiterbildung</a:t>
            </a:r>
          </a:p>
          <a:p>
            <a:r>
              <a:rPr lang="de-DE" dirty="0">
                <a:solidFill>
                  <a:schemeClr val="bg1"/>
                </a:solidFill>
              </a:rPr>
              <a:t>Ebene 1: Träger / Kita</a:t>
            </a:r>
            <a:r>
              <a:rPr lang="de-DE" dirty="0"/>
              <a:t/>
            </a:r>
            <a:br>
              <a:rPr lang="de-DE" dirty="0"/>
            </a:br>
            <a:r>
              <a:rPr lang="de-DE" dirty="0"/>
              <a:t>Prozessqualität (Kernprozesse)</a:t>
            </a:r>
            <a:br>
              <a:rPr lang="de-DE" dirty="0"/>
            </a:br>
            <a:r>
              <a:rPr lang="de-DE" dirty="0"/>
              <a:t>Mitarbeiterqualität (Teamentwicklung, Weiterbildung)</a:t>
            </a:r>
            <a:br>
              <a:rPr lang="de-DE" dirty="0"/>
            </a:br>
            <a:r>
              <a:rPr lang="de-DE" dirty="0"/>
              <a:t>Strukturqualität (Räume, Ausstattung)</a:t>
            </a:r>
            <a:br>
              <a:rPr lang="de-DE" dirty="0"/>
            </a:br>
            <a:r>
              <a:rPr lang="de-DE" dirty="0"/>
              <a:t>Zusammenarbeit mit Eltern (Erziehungspartnerschaft, Partizipation)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="" xmlns:a16="http://schemas.microsoft.com/office/drawing/2014/main" id="{8941E4EE-A8AC-479D-A118-45AED236AE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8530" y="474425"/>
            <a:ext cx="4029012" cy="2176939"/>
          </a:xfrm>
          <a:prstGeom prst="rect">
            <a:avLst/>
          </a:prstGeom>
        </p:spPr>
      </p:pic>
      <p:sp>
        <p:nvSpPr>
          <p:cNvPr id="9" name="Textfeld 8">
            <a:extLst>
              <a:ext uri="{FF2B5EF4-FFF2-40B4-BE49-F238E27FC236}">
                <a16:creationId xmlns="" xmlns:a16="http://schemas.microsoft.com/office/drawing/2014/main" id="{7B8FB7E4-0ED4-48EB-9981-87D9E52860AA}"/>
              </a:ext>
            </a:extLst>
          </p:cNvPr>
          <p:cNvSpPr txBox="1"/>
          <p:nvPr/>
        </p:nvSpPr>
        <p:spPr>
          <a:xfrm>
            <a:off x="6514090" y="6344158"/>
            <a:ext cx="33258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rgbClr val="C00000"/>
                </a:solidFill>
              </a:rPr>
              <a:t>Prozessbegleitung Ursula Günster-Schöning</a:t>
            </a:r>
          </a:p>
        </p:txBody>
      </p:sp>
    </p:spTree>
    <p:extLst>
      <p:ext uri="{BB962C8B-B14F-4D97-AF65-F5344CB8AC3E}">
        <p14:creationId xmlns:p14="http://schemas.microsoft.com/office/powerpoint/2010/main" val="802003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="" xmlns:a16="http://schemas.microsoft.com/office/drawing/2014/main" id="{9A339B98-0F71-4E3B-B8CD-639BE09593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9178" y="-206103"/>
            <a:ext cx="7992823" cy="5994617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="" xmlns:a16="http://schemas.microsoft.com/office/drawing/2014/main" id="{0A8F67BC-C8E6-46EE-B50E-4BDFC5D68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978" y="1465644"/>
            <a:ext cx="10515600" cy="1325563"/>
          </a:xfrm>
        </p:spPr>
        <p:txBody>
          <a:bodyPr>
            <a:normAutofit/>
          </a:bodyPr>
          <a:lstStyle/>
          <a:p>
            <a:r>
              <a:rPr lang="de-DE" sz="6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Quintessenz 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="" xmlns:a16="http://schemas.microsoft.com/office/drawing/2014/main" id="{159A7192-65F6-4C10-8077-329A0C9823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023" y="1215874"/>
            <a:ext cx="10516511" cy="4352921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="" xmlns:a16="http://schemas.microsoft.com/office/drawing/2014/main" id="{C6FDAF50-8BE3-4B8C-8585-C9F3E02568D0}"/>
              </a:ext>
            </a:extLst>
          </p:cNvPr>
          <p:cNvSpPr txBox="1"/>
          <p:nvPr/>
        </p:nvSpPr>
        <p:spPr>
          <a:xfrm>
            <a:off x="483169" y="445062"/>
            <a:ext cx="4384908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>
                <a:solidFill>
                  <a:srgbClr val="C00000"/>
                </a:solidFill>
              </a:rPr>
              <a:t>Vorgehen:   </a:t>
            </a:r>
            <a:r>
              <a:rPr lang="de-DE" sz="2800" dirty="0"/>
              <a:t/>
            </a:r>
            <a:br>
              <a:rPr lang="de-DE" sz="2800" dirty="0"/>
            </a:br>
            <a:r>
              <a:rPr lang="de-DE" sz="2800" dirty="0"/>
              <a:t>Deutschlandweit einmalig</a:t>
            </a:r>
          </a:p>
          <a:p>
            <a:r>
              <a:rPr lang="de-DE" sz="2800" dirty="0">
                <a:solidFill>
                  <a:srgbClr val="C00000"/>
                </a:solidFill>
              </a:rPr>
              <a:t>Methode „QM-Dialog“:</a:t>
            </a:r>
            <a:r>
              <a:rPr lang="de-DE" sz="2800" dirty="0"/>
              <a:t/>
            </a:r>
            <a:br>
              <a:rPr lang="de-DE" sz="2800" dirty="0"/>
            </a:br>
            <a:r>
              <a:rPr lang="de-DE" sz="2800" dirty="0"/>
              <a:t>Nährboden für Akzeptanz und Weiterentwicklung</a:t>
            </a:r>
            <a:br>
              <a:rPr lang="de-DE" sz="2800" dirty="0"/>
            </a:br>
            <a:r>
              <a:rPr lang="de-DE" sz="2800" dirty="0">
                <a:solidFill>
                  <a:srgbClr val="C00000"/>
                </a:solidFill>
              </a:rPr>
              <a:t>3-Ebenen Betrachtung: </a:t>
            </a:r>
            <a:r>
              <a:rPr lang="de-DE" sz="2800" dirty="0"/>
              <a:t>konkrete Handlungsfelder herausgearbeitet/aufgedeckt</a:t>
            </a:r>
          </a:p>
          <a:p>
            <a:r>
              <a:rPr lang="de-DE" sz="2800" dirty="0">
                <a:solidFill>
                  <a:srgbClr val="C00000"/>
                </a:solidFill>
              </a:rPr>
              <a:t>Individuelle Analyse: </a:t>
            </a:r>
            <a:r>
              <a:rPr lang="de-DE" sz="2800" dirty="0"/>
              <a:t/>
            </a:r>
            <a:br>
              <a:rPr lang="de-DE" sz="2800" dirty="0"/>
            </a:br>
            <a:r>
              <a:rPr lang="de-DE" sz="2800" dirty="0"/>
              <a:t>passgenau und vielschichtig</a:t>
            </a:r>
            <a:br>
              <a:rPr lang="de-DE" sz="2800" dirty="0"/>
            </a:br>
            <a:r>
              <a:rPr lang="de-DE" sz="2800" dirty="0">
                <a:solidFill>
                  <a:srgbClr val="C00000"/>
                </a:solidFill>
              </a:rPr>
              <a:t>Nachhaltigkeit für Prozess:</a:t>
            </a:r>
            <a:r>
              <a:rPr lang="de-DE" sz="2800" dirty="0"/>
              <a:t/>
            </a:r>
            <a:br>
              <a:rPr lang="de-DE" sz="2800" dirty="0"/>
            </a:br>
            <a:r>
              <a:rPr lang="de-DE" sz="2800" dirty="0"/>
              <a:t>individuelle Qualitäts-entwicklungsziele wurden vereinbart</a:t>
            </a:r>
          </a:p>
          <a:p>
            <a:r>
              <a:rPr lang="de-DE" sz="2800" dirty="0"/>
              <a:t/>
            </a:r>
            <a:br>
              <a:rPr lang="de-DE" sz="2800" dirty="0"/>
            </a:br>
            <a:r>
              <a:rPr lang="de-DE" sz="2800" dirty="0"/>
              <a:t> 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="" xmlns:a16="http://schemas.microsoft.com/office/drawing/2014/main" id="{DDA3EAF7-84D8-432E-81C2-4FE23773CF01}"/>
              </a:ext>
            </a:extLst>
          </p:cNvPr>
          <p:cNvSpPr txBox="1"/>
          <p:nvPr/>
        </p:nvSpPr>
        <p:spPr>
          <a:xfrm>
            <a:off x="6514090" y="6344158"/>
            <a:ext cx="33258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rgbClr val="C00000"/>
                </a:solidFill>
              </a:rPr>
              <a:t>Prozessbegleitung Ursula Günster-Schöning</a:t>
            </a:r>
          </a:p>
        </p:txBody>
      </p:sp>
    </p:spTree>
    <p:extLst>
      <p:ext uri="{BB962C8B-B14F-4D97-AF65-F5344CB8AC3E}">
        <p14:creationId xmlns:p14="http://schemas.microsoft.com/office/powerpoint/2010/main" val="2980758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reis WAF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FFFF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8A"/>
      </a:accent6>
      <a:hlink>
        <a:srgbClr val="009999"/>
      </a:hlink>
      <a:folHlink>
        <a:srgbClr val="99CC00"/>
      </a:folHlink>
    </a:clrScheme>
    <a:fontScheme name="Kreis WAF">
      <a:majorFont>
        <a:latin typeface="Gill Sans"/>
        <a:ea typeface="ヒラギノ角ゴ ProN W3"/>
        <a:cs typeface=""/>
      </a:majorFont>
      <a:minorFont>
        <a:latin typeface="Gill Sans"/>
        <a:ea typeface="ヒラギノ角ゴ ProN W3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-128"/>
            <a:sym typeface="Gill Sans" charset="0"/>
          </a:defRPr>
        </a:defPPr>
      </a:lstStyle>
    </a:lnDef>
  </a:objectDefaults>
  <a:extraClrSchemeLst>
    <a:extraClrScheme>
      <a:clrScheme name="Kreis WA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319</Words>
  <Application>Microsoft Office PowerPoint</Application>
  <PresentationFormat>Benutzerdefiniert</PresentationFormat>
  <Paragraphs>58</Paragraphs>
  <Slides>10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2</vt:i4>
      </vt:variant>
      <vt:variant>
        <vt:lpstr>Folientitel</vt:lpstr>
      </vt:variant>
      <vt:variant>
        <vt:i4>10</vt:i4>
      </vt:variant>
    </vt:vector>
  </HeadingPairs>
  <TitlesOfParts>
    <vt:vector size="12" baseType="lpstr">
      <vt:lpstr>Office</vt:lpstr>
      <vt:lpstr>Kreis WAF</vt:lpstr>
      <vt:lpstr>PowerPoint-Präsentation</vt:lpstr>
      <vt:lpstr>PowerPoint-Präsentation</vt:lpstr>
      <vt:lpstr>PowerPoint-Präsentation</vt:lpstr>
      <vt:lpstr>PowerPoint-Präsentation</vt:lpstr>
      <vt:lpstr>Gemeinsam Zukunft gestalten – </vt:lpstr>
      <vt:lpstr>Qualitätsdialoge – gemeinsam Zukunft gestalten</vt:lpstr>
      <vt:lpstr>Was war wichtig? – Zielsetzung -</vt:lpstr>
      <vt:lpstr>Was waren Gelingenskriterien?</vt:lpstr>
      <vt:lpstr>Pyramide - Durchdringung</vt:lpstr>
      <vt:lpstr>Quintessenz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Gemeinsam Zukunft gestalten–</dc:title>
  <dc:creator>Ursula Günster-Schöning</dc:creator>
  <cp:lastModifiedBy>Wiesmann, Frank</cp:lastModifiedBy>
  <cp:revision>15</cp:revision>
  <cp:lastPrinted>2017-09-21T13:56:09Z</cp:lastPrinted>
  <dcterms:created xsi:type="dcterms:W3CDTF">2017-09-20T13:07:19Z</dcterms:created>
  <dcterms:modified xsi:type="dcterms:W3CDTF">2017-10-23T10:07:10Z</dcterms:modified>
</cp:coreProperties>
</file>