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652" r:id="rId1"/>
  </p:sldMasterIdLst>
  <p:notesMasterIdLst>
    <p:notesMasterId r:id="rId25"/>
  </p:notesMasterIdLst>
  <p:handoutMasterIdLst>
    <p:handoutMasterId r:id="rId26"/>
  </p:handoutMasterIdLst>
  <p:sldIdLst>
    <p:sldId id="260" r:id="rId2"/>
    <p:sldId id="287" r:id="rId3"/>
    <p:sldId id="305" r:id="rId4"/>
    <p:sldId id="315" r:id="rId5"/>
    <p:sldId id="343" r:id="rId6"/>
    <p:sldId id="344" r:id="rId7"/>
    <p:sldId id="307" r:id="rId8"/>
    <p:sldId id="311" r:id="rId9"/>
    <p:sldId id="330" r:id="rId10"/>
    <p:sldId id="337" r:id="rId11"/>
    <p:sldId id="338" r:id="rId12"/>
    <p:sldId id="339" r:id="rId13"/>
    <p:sldId id="340" r:id="rId14"/>
    <p:sldId id="341" r:id="rId15"/>
    <p:sldId id="342" r:id="rId16"/>
    <p:sldId id="346" r:id="rId17"/>
    <p:sldId id="347" r:id="rId18"/>
    <p:sldId id="348" r:id="rId19"/>
    <p:sldId id="331" r:id="rId20"/>
    <p:sldId id="332" r:id="rId21"/>
    <p:sldId id="335" r:id="rId22"/>
    <p:sldId id="333" r:id="rId23"/>
    <p:sldId id="301" r:id="rId24"/>
  </p:sldIdLst>
  <p:sldSz cx="10161588" cy="7620000"/>
  <p:notesSz cx="6797675" cy="9982200"/>
  <p:defaultTextStyle>
    <a:defPPr>
      <a:defRPr lang="de-DE"/>
    </a:defPPr>
    <a:lvl1pPr algn="l" rtl="0" eaLnBrk="0" fontAlgn="base" hangingPunct="0">
      <a:spcBef>
        <a:spcPct val="0"/>
      </a:spcBef>
      <a:spcAft>
        <a:spcPct val="0"/>
      </a:spcAft>
      <a:defRPr sz="36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36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36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36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36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36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36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36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3600"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00">
          <p15:clr>
            <a:srgbClr val="A4A3A4"/>
          </p15:clr>
        </p15:guide>
        <p15:guide id="2" pos="320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E0141E"/>
    <a:srgbClr val="D3DBDB"/>
    <a:srgbClr val="FF7757"/>
    <a:srgbClr val="CC0000"/>
    <a:srgbClr val="FF3300"/>
    <a:srgbClr val="C20A0A"/>
    <a:srgbClr val="CC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A488322-F2BA-4B5B-9748-0D474271808F}" styleName="Mittlere Formatvorlage 3 - Akz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3513" autoAdjust="0"/>
    <p:restoredTop sz="94660"/>
  </p:normalViewPr>
  <p:slideViewPr>
    <p:cSldViewPr>
      <p:cViewPr varScale="1">
        <p:scale>
          <a:sx n="64" d="100"/>
          <a:sy n="64" d="100"/>
        </p:scale>
        <p:origin x="1200" y="66"/>
      </p:cViewPr>
      <p:guideLst>
        <p:guide orient="horz" pos="2400"/>
        <p:guide pos="320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1026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20A0A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endParaRPr lang="de-DE" altLang="de-DE"/>
          </a:p>
        </p:txBody>
      </p:sp>
      <p:sp>
        <p:nvSpPr>
          <p:cNvPr id="74755" name="Rectangle 1027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8956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20A0A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endParaRPr lang="de-DE" altLang="de-DE"/>
          </a:p>
        </p:txBody>
      </p:sp>
      <p:sp>
        <p:nvSpPr>
          <p:cNvPr id="74756" name="Rectangle 1028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48800"/>
            <a:ext cx="29718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20A0A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endParaRPr lang="de-DE" altLang="de-DE"/>
          </a:p>
        </p:txBody>
      </p:sp>
      <p:sp>
        <p:nvSpPr>
          <p:cNvPr id="74757" name="Rectangle 1029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9448800"/>
            <a:ext cx="28956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20A0A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fld id="{8613D0F9-CE61-43C5-BEAD-306A614291AE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428303507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E0141E"/>
                    </a:gs>
                    <a:gs pos="100000">
                      <a:srgbClr val="FFFFFF"/>
                    </a:gs>
                  </a:gsLst>
                  <a:lin ang="0" scaled="1"/>
                </a:gra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endParaRPr lang="de-DE" altLang="de-DE"/>
          </a:p>
        </p:txBody>
      </p:sp>
      <p:sp>
        <p:nvSpPr>
          <p:cNvPr id="9216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8956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E0141E"/>
                    </a:gs>
                    <a:gs pos="100000">
                      <a:srgbClr val="FFFFFF"/>
                    </a:gs>
                  </a:gsLst>
                  <a:lin ang="0" scaled="1"/>
                </a:gra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endParaRPr lang="de-DE" altLang="de-DE"/>
          </a:p>
        </p:txBody>
      </p:sp>
      <p:sp>
        <p:nvSpPr>
          <p:cNvPr id="9216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01700" y="762000"/>
            <a:ext cx="4978400" cy="37338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9216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724400"/>
            <a:ext cx="4953000" cy="449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E0141E"/>
                    </a:gs>
                    <a:gs pos="100000">
                      <a:srgbClr val="FFFFFF"/>
                    </a:gs>
                  </a:gsLst>
                  <a:lin ang="0" scaled="1"/>
                </a:gra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smtClean="0"/>
              <a:t>Klicken Sie, um die Formate des Vorlagentextes zu bearbeiten</a:t>
            </a:r>
          </a:p>
          <a:p>
            <a:pPr lvl="1"/>
            <a:r>
              <a:rPr lang="de-DE" altLang="de-DE" smtClean="0"/>
              <a:t>Zweite Ebene</a:t>
            </a:r>
          </a:p>
          <a:p>
            <a:pPr lvl="2"/>
            <a:r>
              <a:rPr lang="de-DE" altLang="de-DE" smtClean="0"/>
              <a:t>Dritte Ebene</a:t>
            </a:r>
          </a:p>
          <a:p>
            <a:pPr lvl="3"/>
            <a:r>
              <a:rPr lang="de-DE" altLang="de-DE" smtClean="0"/>
              <a:t>Vierte Ebene</a:t>
            </a:r>
          </a:p>
          <a:p>
            <a:pPr lvl="4"/>
            <a:r>
              <a:rPr lang="de-DE" altLang="de-DE" smtClean="0"/>
              <a:t>Fünfte Ebene</a:t>
            </a:r>
          </a:p>
        </p:txBody>
      </p:sp>
      <p:sp>
        <p:nvSpPr>
          <p:cNvPr id="9216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48800"/>
            <a:ext cx="29718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E0141E"/>
                    </a:gs>
                    <a:gs pos="100000">
                      <a:srgbClr val="FFFFFF"/>
                    </a:gs>
                  </a:gsLst>
                  <a:lin ang="0" scaled="1"/>
                </a:gra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endParaRPr lang="de-DE" altLang="de-DE"/>
          </a:p>
        </p:txBody>
      </p:sp>
      <p:sp>
        <p:nvSpPr>
          <p:cNvPr id="9216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9448800"/>
            <a:ext cx="28956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E0141E"/>
                    </a:gs>
                    <a:gs pos="100000">
                      <a:srgbClr val="FFFFFF"/>
                    </a:gs>
                  </a:gsLst>
                  <a:lin ang="0" scaled="1"/>
                </a:gra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fld id="{B7B350F3-69AA-4168-B823-224F5A7E2888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354094750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2C48DC8-38CF-483E-A54B-F1788FC960D6}" type="slidenum">
              <a:rPr lang="de-DE" altLang="de-DE"/>
              <a:pPr/>
              <a:t>1</a:t>
            </a:fld>
            <a:endParaRPr lang="de-DE" altLang="de-DE"/>
          </a:p>
        </p:txBody>
      </p:sp>
      <p:sp>
        <p:nvSpPr>
          <p:cNvPr id="14338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903288" y="749300"/>
            <a:ext cx="4991100" cy="3743325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724400"/>
            <a:ext cx="4984750" cy="44910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de-DE" altLang="de-DE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DE2411B-DFF9-4A12-92A7-A772633D2BAA}" type="slidenum">
              <a:rPr lang="de-DE" altLang="de-DE"/>
              <a:pPr/>
              <a:t>2</a:t>
            </a:fld>
            <a:endParaRPr lang="de-DE" altLang="de-DE"/>
          </a:p>
        </p:txBody>
      </p:sp>
      <p:sp>
        <p:nvSpPr>
          <p:cNvPr id="86018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903288" y="749300"/>
            <a:ext cx="4991100" cy="3743325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601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724400"/>
            <a:ext cx="4984750" cy="44910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de-DE" altLang="de-DE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bg>
      <p:bgPr>
        <a:solidFill>
          <a:srgbClr val="D3DB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79" t="17458" r="1319" b="2645"/>
          <a:stretch/>
        </p:blipFill>
        <p:spPr bwMode="auto">
          <a:xfrm>
            <a:off x="-1286514" y="-28972"/>
            <a:ext cx="13215486" cy="76489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E0141E"/>
                    </a:gs>
                    <a:gs pos="100000">
                      <a:srgbClr val="FFFFFF"/>
                    </a:gs>
                  </a:gsLst>
                  <a:lin ang="0" scaled="1"/>
                </a:gradFill>
              </a14:hiddenFill>
            </a:ext>
            <a:ext uri="{91240B29-F687-4F45-9708-019B960494DF}">
              <a14:hiddenLine xmlns:a14="http://schemas.microsoft.com/office/drawing/2010/main" w="9525" cap="flat" cmpd="sng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grpSp>
        <p:nvGrpSpPr>
          <p:cNvPr id="94210" name="Group 2"/>
          <p:cNvGrpSpPr>
            <a:grpSpLocks/>
          </p:cNvGrpSpPr>
          <p:nvPr/>
        </p:nvGrpSpPr>
        <p:grpSpPr bwMode="auto">
          <a:xfrm>
            <a:off x="-8208963" y="-12720638"/>
            <a:ext cx="16878301" cy="15100301"/>
            <a:chOff x="0" y="0"/>
            <a:chExt cx="10632" cy="9512"/>
          </a:xfrm>
        </p:grpSpPr>
        <p:sp>
          <p:nvSpPr>
            <p:cNvPr id="94211" name="Oval 3"/>
            <p:cNvSpPr>
              <a:spLocks/>
            </p:cNvSpPr>
            <p:nvPr/>
          </p:nvSpPr>
          <p:spPr bwMode="auto">
            <a:xfrm>
              <a:off x="0" y="0"/>
              <a:ext cx="10632" cy="951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373188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/>
              <a:r>
                <a:rPr lang="en-US" altLang="de-DE" sz="5100">
                  <a:solidFill>
                    <a:srgbClr val="FFFF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sym typeface="Gill Sans" charset="0"/>
                </a:rPr>
                <a:t> </a:t>
              </a:r>
            </a:p>
          </p:txBody>
        </p:sp>
        <p:sp>
          <p:nvSpPr>
            <p:cNvPr id="94212" name="Oval 4"/>
            <p:cNvSpPr>
              <a:spLocks/>
            </p:cNvSpPr>
            <p:nvPr/>
          </p:nvSpPr>
          <p:spPr bwMode="auto">
            <a:xfrm>
              <a:off x="169" y="156"/>
              <a:ext cx="10293" cy="9199"/>
            </a:xfrm>
            <a:prstGeom prst="ellipse">
              <a:avLst/>
            </a:prstGeom>
            <a:solidFill>
              <a:srgbClr val="E014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373188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/>
              <a:r>
                <a:rPr lang="en-US" altLang="de-DE" sz="51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sym typeface="Gill Sans" charset="0"/>
                </a:rPr>
                <a:t> </a:t>
              </a:r>
            </a:p>
          </p:txBody>
        </p:sp>
        <p:pic>
          <p:nvPicPr>
            <p:cNvPr id="94213" name="Picture 5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20" y="8464"/>
              <a:ext cx="1824" cy="1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94214" name="Group 6"/>
          <p:cNvGrpSpPr>
            <a:grpSpLocks/>
          </p:cNvGrpSpPr>
          <p:nvPr/>
        </p:nvGrpSpPr>
        <p:grpSpPr bwMode="auto">
          <a:xfrm>
            <a:off x="3543300" y="4756150"/>
            <a:ext cx="9561513" cy="9220200"/>
            <a:chOff x="0" y="0"/>
            <a:chExt cx="6024" cy="5808"/>
          </a:xfrm>
        </p:grpSpPr>
        <p:sp>
          <p:nvSpPr>
            <p:cNvPr id="94215" name="Oval 7"/>
            <p:cNvSpPr>
              <a:spLocks/>
            </p:cNvSpPr>
            <p:nvPr/>
          </p:nvSpPr>
          <p:spPr bwMode="auto">
            <a:xfrm>
              <a:off x="0" y="0"/>
              <a:ext cx="6024" cy="580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de-DE"/>
            </a:p>
          </p:txBody>
        </p:sp>
        <p:sp>
          <p:nvSpPr>
            <p:cNvPr id="94216" name="Oval 8"/>
            <p:cNvSpPr>
              <a:spLocks/>
            </p:cNvSpPr>
            <p:nvPr/>
          </p:nvSpPr>
          <p:spPr bwMode="auto">
            <a:xfrm>
              <a:off x="168" y="164"/>
              <a:ext cx="5688" cy="5480"/>
            </a:xfrm>
            <a:prstGeom prst="ellipse">
              <a:avLst/>
            </a:prstGeom>
            <a:gradFill rotWithShape="0">
              <a:gsLst>
                <a:gs pos="0">
                  <a:srgbClr val="E0141E"/>
                </a:gs>
                <a:gs pos="100000">
                  <a:srgbClr val="FFFFFF"/>
                </a:gs>
              </a:gsLst>
              <a:lin ang="39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de-DE"/>
            </a:p>
          </p:txBody>
        </p:sp>
        <p:sp>
          <p:nvSpPr>
            <p:cNvPr id="94217" name="Oval 9"/>
            <p:cNvSpPr>
              <a:spLocks/>
            </p:cNvSpPr>
            <p:nvPr/>
          </p:nvSpPr>
          <p:spPr bwMode="auto">
            <a:xfrm>
              <a:off x="212" y="204"/>
              <a:ext cx="5600" cy="54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de-DE"/>
            </a:p>
          </p:txBody>
        </p:sp>
      </p:grpSp>
      <p:pic>
        <p:nvPicPr>
          <p:cNvPr id="94218" name="Picture 10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3813" y="6070600"/>
            <a:ext cx="1803400" cy="1258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4219" name="Rectangle 11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3124200"/>
            <a:ext cx="8839200" cy="1295400"/>
          </a:xfrm>
          <a:extLst>
            <a:ext uri="{909E8E84-426E-40DD-AFC4-6F175D3DCCD1}">
              <a14:hiddenFill xmlns:a14="http://schemas.microsoft.com/office/drawing/2010/main">
                <a:solidFill>
                  <a:srgbClr val="C20A0A"/>
                </a:solidFill>
              </a14:hiddenFill>
            </a:ext>
          </a:extLst>
        </p:spPr>
        <p:txBody>
          <a:bodyPr lIns="91440" tIns="45720" rIns="91440" bIns="45720"/>
          <a:lstStyle>
            <a:lvl1pPr algn="ctr">
              <a:defRPr sz="4800"/>
            </a:lvl1pPr>
          </a:lstStyle>
          <a:p>
            <a:pPr lvl="0"/>
            <a:r>
              <a:rPr lang="de-DE" altLang="de-DE" noProof="0" smtClean="0"/>
              <a:t>Titelmasterformat durch Klicken bearbeiten</a:t>
            </a:r>
          </a:p>
        </p:txBody>
      </p:sp>
      <p:sp>
        <p:nvSpPr>
          <p:cNvPr id="94220" name="Rectangle 12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685800" y="4876800"/>
            <a:ext cx="2819400" cy="1905000"/>
          </a:xfrm>
          <a:extLst>
            <a:ext uri="{909E8E84-426E-40DD-AFC4-6F175D3DCCD1}">
              <a14:hiddenFill xmlns:a14="http://schemas.microsoft.com/office/drawing/2010/main">
                <a:solidFill>
                  <a:srgbClr val="C20A0A"/>
                </a:solidFill>
              </a14:hiddenFill>
            </a:ext>
          </a:extLst>
        </p:spPr>
        <p:txBody>
          <a:bodyPr lIns="91440" tIns="45720" rIns="91440" bIns="45720" anchor="ctr"/>
          <a:lstStyle>
            <a:lvl1pPr marL="0" indent="0" algn="ctr">
              <a:buFont typeface="Wingdings" pitchFamily="2" charset="2"/>
              <a:buNone/>
              <a:defRPr sz="1400"/>
            </a:lvl1pPr>
          </a:lstStyle>
          <a:p>
            <a:pPr lvl="0"/>
            <a:r>
              <a:rPr lang="de-DE" altLang="de-DE" noProof="0" smtClean="0"/>
              <a:t>Formatvorlage des Untertitelmasters durch Klicken bearbeiten</a:t>
            </a:r>
          </a:p>
        </p:txBody>
      </p:sp>
    </p:spTree>
  </p:cSld>
  <p:clrMapOvr>
    <a:masterClrMapping/>
  </p:clrMapOvr>
  <p:transition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 smtClean="0"/>
              <a:t>22.11.2022</a:t>
            </a:r>
            <a:endParaRPr lang="de-DE" alt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 smtClean="0"/>
              <a:t>Kreis Warendorf - Der Landrat - Amt für Geoinformation und Kataster</a:t>
            </a:r>
            <a:endParaRPr lang="de-DE" altLang="de-DE" sz="1600" b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/>
              <a:t> Folie </a:t>
            </a:r>
            <a:fld id="{CCFA66B4-B97A-44AC-9C9C-252B80C38136}" type="slidenum">
              <a:rPr lang="de-DE" altLang="de-DE"/>
              <a:pPr/>
              <a:t>‹Nr.›</a:t>
            </a:fld>
            <a:r>
              <a:rPr lang="de-DE" altLang="de-DE">
                <a:solidFill>
                  <a:schemeClr val="bg1"/>
                </a:solidFill>
              </a:rPr>
              <a:t> </a:t>
            </a:r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1043240753"/>
      </p:ext>
    </p:extLst>
  </p:cSld>
  <p:clrMapOvr>
    <a:masterClrMapping/>
  </p:clrMapOvr>
  <p:transition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03275" y="4895850"/>
            <a:ext cx="8636000" cy="15144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03275" y="3228975"/>
            <a:ext cx="8636000" cy="1666875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 smtClean="0"/>
              <a:t>22.11.2022</a:t>
            </a:r>
            <a:endParaRPr lang="de-DE" alt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 smtClean="0"/>
              <a:t>Kreis Warendorf - Der Landrat - Amt für Geoinformation und Kataster</a:t>
            </a:r>
            <a:endParaRPr lang="de-DE" altLang="de-DE" sz="1600" b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/>
              <a:t> Folie </a:t>
            </a:r>
            <a:fld id="{DAC286C1-BF37-4B39-BFD3-A5E5D8EB0573}" type="slidenum">
              <a:rPr lang="de-DE" altLang="de-DE"/>
              <a:pPr/>
              <a:t>‹Nr.›</a:t>
            </a:fld>
            <a:r>
              <a:rPr lang="de-DE" altLang="de-DE">
                <a:solidFill>
                  <a:schemeClr val="bg1"/>
                </a:solidFill>
              </a:rPr>
              <a:t> </a:t>
            </a:r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457894246"/>
      </p:ext>
    </p:extLst>
  </p:cSld>
  <p:clrMapOvr>
    <a:masterClrMapping/>
  </p:clrMapOvr>
  <p:transition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1409700" y="2144713"/>
            <a:ext cx="4210050" cy="45704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5772150" y="2144713"/>
            <a:ext cx="4210050" cy="45704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 smtClean="0"/>
              <a:t>22.11.2022</a:t>
            </a:r>
            <a:endParaRPr lang="de-DE" alt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 smtClean="0"/>
              <a:t>Kreis Warendorf - Der Landrat - Amt für Geoinformation und Kataster</a:t>
            </a:r>
            <a:endParaRPr lang="de-DE" altLang="de-DE" sz="1600" b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/>
              <a:t> Folie </a:t>
            </a:r>
            <a:fld id="{77EB2634-0D7D-41F0-BE88-571929AF0A70}" type="slidenum">
              <a:rPr lang="de-DE" altLang="de-DE"/>
              <a:pPr/>
              <a:t>‹Nr.›</a:t>
            </a:fld>
            <a:r>
              <a:rPr lang="de-DE" altLang="de-DE">
                <a:solidFill>
                  <a:schemeClr val="bg1"/>
                </a:solidFill>
              </a:rPr>
              <a:t> </a:t>
            </a:r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4107796129"/>
      </p:ext>
    </p:extLst>
  </p:cSld>
  <p:clrMapOvr>
    <a:masterClrMapping/>
  </p:clrMapOvr>
  <p:transition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08000" y="304800"/>
            <a:ext cx="9145588" cy="1270000"/>
          </a:xfrm>
        </p:spPr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508000" y="1704975"/>
            <a:ext cx="4489450" cy="7112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508000" y="2416175"/>
            <a:ext cx="4489450" cy="43910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5162550" y="1704975"/>
            <a:ext cx="4491038" cy="7112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5162550" y="2416175"/>
            <a:ext cx="4491038" cy="43910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 smtClean="0"/>
              <a:t>22.11.2022</a:t>
            </a:r>
            <a:endParaRPr lang="de-DE" alt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 smtClean="0"/>
              <a:t>Kreis Warendorf - Der Landrat - Amt für Geoinformation und Kataster</a:t>
            </a:r>
            <a:endParaRPr lang="de-DE" altLang="de-DE" sz="1600" b="0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/>
              <a:t> Folie </a:t>
            </a:r>
            <a:fld id="{4329F83B-9D95-4FEB-985E-285EDA129391}" type="slidenum">
              <a:rPr lang="de-DE" altLang="de-DE"/>
              <a:pPr/>
              <a:t>‹Nr.›</a:t>
            </a:fld>
            <a:r>
              <a:rPr lang="de-DE" altLang="de-DE">
                <a:solidFill>
                  <a:schemeClr val="bg1"/>
                </a:solidFill>
              </a:rPr>
              <a:t> </a:t>
            </a:r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30505820"/>
      </p:ext>
    </p:extLst>
  </p:cSld>
  <p:clrMapOvr>
    <a:masterClrMapping/>
  </p:clrMapOvr>
  <p:transition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 smtClean="0"/>
              <a:t>22.11.2022</a:t>
            </a:r>
            <a:endParaRPr lang="de-DE" alt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 smtClean="0"/>
              <a:t>Kreis Warendorf - Der Landrat - Amt für Geoinformation und Kataster</a:t>
            </a:r>
            <a:endParaRPr lang="de-DE" altLang="de-DE" sz="1600" b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/>
              <a:t> Folie </a:t>
            </a:r>
            <a:fld id="{D05DEBEC-85B4-4DE8-93DB-68694889CB80}" type="slidenum">
              <a:rPr lang="de-DE" altLang="de-DE"/>
              <a:pPr/>
              <a:t>‹Nr.›</a:t>
            </a:fld>
            <a:r>
              <a:rPr lang="de-DE" altLang="de-DE">
                <a:solidFill>
                  <a:schemeClr val="bg1"/>
                </a:solidFill>
              </a:rPr>
              <a:t> </a:t>
            </a:r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3027330195"/>
      </p:ext>
    </p:extLst>
  </p:cSld>
  <p:clrMapOvr>
    <a:masterClrMapping/>
  </p:clrMapOvr>
  <p:transition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 smtClean="0"/>
              <a:t>22.11.2022</a:t>
            </a:r>
            <a:endParaRPr lang="de-DE" alt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 smtClean="0"/>
              <a:t>Kreis Warendorf - Der Landrat - Amt für Geoinformation und Kataster</a:t>
            </a:r>
            <a:endParaRPr lang="de-DE" altLang="de-DE" sz="1600" b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/>
              <a:t> Folie </a:t>
            </a:r>
            <a:fld id="{DD0D292B-6213-440F-ABA9-82E72C06B9D8}" type="slidenum">
              <a:rPr lang="de-DE" altLang="de-DE"/>
              <a:pPr/>
              <a:t>‹Nr.›</a:t>
            </a:fld>
            <a:r>
              <a:rPr lang="de-DE" altLang="de-DE">
                <a:solidFill>
                  <a:schemeClr val="bg1"/>
                </a:solidFill>
              </a:rPr>
              <a:t> </a:t>
            </a:r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1570441390"/>
      </p:ext>
    </p:extLst>
  </p:cSld>
  <p:clrMapOvr>
    <a:masterClrMapping/>
  </p:clrMapOvr>
  <p:transition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08000" y="303213"/>
            <a:ext cx="3343275" cy="12906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973513" y="303213"/>
            <a:ext cx="5680075" cy="65039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508000" y="1593850"/>
            <a:ext cx="3343275" cy="52133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 smtClean="0"/>
              <a:t>22.11.2022</a:t>
            </a:r>
            <a:endParaRPr lang="de-DE" alt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 smtClean="0"/>
              <a:t>Kreis Warendorf - Der Landrat - Amt für Geoinformation und Kataster</a:t>
            </a:r>
            <a:endParaRPr lang="de-DE" altLang="de-DE" sz="1600" b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/>
              <a:t> Folie </a:t>
            </a:r>
            <a:fld id="{835E86F9-B222-47B0-B85A-3588BF436853}" type="slidenum">
              <a:rPr lang="de-DE" altLang="de-DE"/>
              <a:pPr/>
              <a:t>‹Nr.›</a:t>
            </a:fld>
            <a:r>
              <a:rPr lang="de-DE" altLang="de-DE">
                <a:solidFill>
                  <a:schemeClr val="bg1"/>
                </a:solidFill>
              </a:rPr>
              <a:t> </a:t>
            </a:r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550537598"/>
      </p:ext>
    </p:extLst>
  </p:cSld>
  <p:clrMapOvr>
    <a:masterClrMapping/>
  </p:clrMapOvr>
  <p:transition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992313" y="5334000"/>
            <a:ext cx="6096000" cy="6302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992313" y="681038"/>
            <a:ext cx="6096000" cy="4572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de-DE" smtClean="0"/>
              <a:t>Bild durch Klicken auf Symbol hinzufügen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992313" y="5964238"/>
            <a:ext cx="6096000" cy="8937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 smtClean="0"/>
              <a:t>22.11.2022</a:t>
            </a:r>
            <a:endParaRPr lang="de-DE" alt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 smtClean="0"/>
              <a:t>Kreis Warendorf - Der Landrat - Amt für Geoinformation und Kataster</a:t>
            </a:r>
            <a:endParaRPr lang="de-DE" altLang="de-DE" sz="1600" b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/>
              <a:t> Folie </a:t>
            </a:r>
            <a:fld id="{0F7182FA-CD09-4E72-A355-692A48A0AD53}" type="slidenum">
              <a:rPr lang="de-DE" altLang="de-DE"/>
              <a:pPr/>
              <a:t>‹Nr.›</a:t>
            </a:fld>
            <a:r>
              <a:rPr lang="de-DE" altLang="de-DE">
                <a:solidFill>
                  <a:schemeClr val="bg1"/>
                </a:solidFill>
              </a:rPr>
              <a:t> </a:t>
            </a:r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2837018962"/>
      </p:ext>
    </p:extLst>
  </p:cSld>
  <p:clrMapOvr>
    <a:masterClrMapping/>
  </p:clrMapOvr>
  <p:transition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 smtClean="0"/>
              <a:t>22.11.2022</a:t>
            </a:r>
            <a:endParaRPr lang="de-DE" alt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 smtClean="0"/>
              <a:t>Kreis Warendorf - Der Landrat - Amt für Geoinformation und Kataster</a:t>
            </a:r>
            <a:endParaRPr lang="de-DE" altLang="de-DE" sz="1600" b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/>
              <a:t> Folie </a:t>
            </a:r>
            <a:fld id="{FA96DC8D-6577-41D4-9870-1A87ABEE41B4}" type="slidenum">
              <a:rPr lang="de-DE" altLang="de-DE"/>
              <a:pPr/>
              <a:t>‹Nr.›</a:t>
            </a:fld>
            <a:r>
              <a:rPr lang="de-DE" altLang="de-DE">
                <a:solidFill>
                  <a:schemeClr val="bg1"/>
                </a:solidFill>
              </a:rPr>
              <a:t> </a:t>
            </a:r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3688166480"/>
      </p:ext>
    </p:extLst>
  </p:cSld>
  <p:clrMapOvr>
    <a:masterClrMapping/>
  </p:clrMapOvr>
  <p:transition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7664450" y="696913"/>
            <a:ext cx="2317750" cy="6018212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711200" y="696913"/>
            <a:ext cx="6800850" cy="6018212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 smtClean="0"/>
              <a:t>22.11.2022</a:t>
            </a:r>
            <a:endParaRPr lang="de-DE" alt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 smtClean="0"/>
              <a:t>Kreis Warendorf - Der Landrat - Amt für Geoinformation und Kataster</a:t>
            </a:r>
            <a:endParaRPr lang="de-DE" altLang="de-DE" sz="1600" b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/>
              <a:t> Folie </a:t>
            </a:r>
            <a:fld id="{78583764-9E55-40B4-A0F9-9EC0E667A35F}" type="slidenum">
              <a:rPr lang="de-DE" altLang="de-DE"/>
              <a:pPr/>
              <a:t>‹Nr.›</a:t>
            </a:fld>
            <a:r>
              <a:rPr lang="de-DE" altLang="de-DE">
                <a:solidFill>
                  <a:schemeClr val="bg1"/>
                </a:solidFill>
              </a:rPr>
              <a:t> </a:t>
            </a:r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3103222633"/>
      </p:ext>
    </p:extLst>
  </p:cSld>
  <p:clrMapOvr>
    <a:masterClrMapping/>
  </p:clrMapOvr>
  <p:transition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el und Diagram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11200" y="696913"/>
            <a:ext cx="9271000" cy="465137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iagrammplatzhalter 2"/>
          <p:cNvSpPr>
            <a:spLocks noGrp="1"/>
          </p:cNvSpPr>
          <p:nvPr>
            <p:ph type="chart" idx="1"/>
          </p:nvPr>
        </p:nvSpPr>
        <p:spPr>
          <a:xfrm>
            <a:off x="1409700" y="2144713"/>
            <a:ext cx="8572500" cy="4570412"/>
          </a:xfrm>
        </p:spPr>
        <p:txBody>
          <a:bodyPr/>
          <a:lstStyle/>
          <a:p>
            <a:r>
              <a:rPr lang="de-DE" smtClean="0"/>
              <a:t>Diagramm durch Klicken auf Symbol hinzufügen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>
          <a:xfrm>
            <a:off x="7086600" y="7315200"/>
            <a:ext cx="1447800" cy="304800"/>
          </a:xfrm>
        </p:spPr>
        <p:txBody>
          <a:bodyPr/>
          <a:lstStyle>
            <a:lvl1pPr>
              <a:defRPr/>
            </a:lvl1pPr>
          </a:lstStyle>
          <a:p>
            <a:r>
              <a:rPr lang="de-DE" altLang="de-DE" smtClean="0"/>
              <a:t>22.11.2022</a:t>
            </a:r>
            <a:endParaRPr lang="de-DE" alt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762000" y="7315200"/>
            <a:ext cx="6248400" cy="304800"/>
          </a:xfrm>
        </p:spPr>
        <p:txBody>
          <a:bodyPr/>
          <a:lstStyle>
            <a:lvl1pPr>
              <a:defRPr/>
            </a:lvl1pPr>
          </a:lstStyle>
          <a:p>
            <a:r>
              <a:rPr lang="de-DE" altLang="de-DE" smtClean="0"/>
              <a:t>Kreis Warendorf - Der Landrat - Amt für Geoinformation und Kataster</a:t>
            </a:r>
            <a:endParaRPr lang="de-DE" altLang="de-DE" sz="1600" b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8610600" y="7315200"/>
            <a:ext cx="1550988" cy="304800"/>
          </a:xfrm>
        </p:spPr>
        <p:txBody>
          <a:bodyPr/>
          <a:lstStyle>
            <a:lvl1pPr>
              <a:defRPr/>
            </a:lvl1pPr>
          </a:lstStyle>
          <a:p>
            <a:r>
              <a:rPr lang="de-DE" altLang="de-DE"/>
              <a:t> Folie </a:t>
            </a:r>
            <a:fld id="{48FB21CF-C248-45EF-813A-ACFECACE82DA}" type="slidenum">
              <a:rPr lang="de-DE" altLang="de-DE"/>
              <a:pPr/>
              <a:t>‹Nr.›</a:t>
            </a:fld>
            <a:r>
              <a:rPr lang="de-DE" altLang="de-DE">
                <a:solidFill>
                  <a:schemeClr val="bg1"/>
                </a:solidFill>
              </a:rPr>
              <a:t> </a:t>
            </a:r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2645992598"/>
      </p:ext>
    </p:extLst>
  </p:cSld>
  <p:clrMapOvr>
    <a:masterClrMapping/>
  </p:clrMapOvr>
  <p:transition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/>
          <p:cNvSpPr>
            <a:spLocks noChangeArrowheads="1"/>
          </p:cNvSpPr>
          <p:nvPr/>
        </p:nvSpPr>
        <p:spPr bwMode="auto">
          <a:xfrm>
            <a:off x="9525" y="7326313"/>
            <a:ext cx="10152063" cy="292100"/>
          </a:xfrm>
          <a:prstGeom prst="rect">
            <a:avLst/>
          </a:prstGeom>
          <a:gradFill rotWithShape="0">
            <a:gsLst>
              <a:gs pos="0">
                <a:srgbClr val="E0141E"/>
              </a:gs>
              <a:gs pos="100000">
                <a:srgbClr val="FFFFFF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de-DE"/>
          </a:p>
        </p:txBody>
      </p:sp>
      <p:sp>
        <p:nvSpPr>
          <p:cNvPr id="9318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711200" y="696913"/>
            <a:ext cx="9271000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1608" tIns="50804" rIns="101608" bIns="50804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smtClean="0"/>
              <a:t>Titel</a:t>
            </a:r>
          </a:p>
        </p:txBody>
      </p:sp>
      <p:sp>
        <p:nvSpPr>
          <p:cNvPr id="9318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409700" y="2144713"/>
            <a:ext cx="8572500" cy="4570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1608" tIns="50804" rIns="101608" bIns="5080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smtClean="0"/>
              <a:t>Klicken Sie, um die Formate des Vorlagentextes zu bearbeiten</a:t>
            </a:r>
          </a:p>
          <a:p>
            <a:pPr lvl="1"/>
            <a:r>
              <a:rPr lang="de-DE" altLang="de-DE" smtClean="0"/>
              <a:t>Zweite Ebene</a:t>
            </a:r>
          </a:p>
          <a:p>
            <a:pPr lvl="2"/>
            <a:r>
              <a:rPr lang="de-DE" altLang="de-DE" smtClean="0"/>
              <a:t>Dritte Ebene</a:t>
            </a:r>
          </a:p>
          <a:p>
            <a:pPr lvl="3"/>
            <a:r>
              <a:rPr lang="de-DE" altLang="de-DE" smtClean="0"/>
              <a:t>Vierte Ebene</a:t>
            </a:r>
          </a:p>
        </p:txBody>
      </p:sp>
      <p:sp>
        <p:nvSpPr>
          <p:cNvPr id="9318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086600" y="7315200"/>
            <a:ext cx="14478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1608" tIns="50804" rIns="101608" bIns="50804" numCol="1" anchor="t" anchorCtr="0" compatLnSpc="1">
            <a:prstTxWarp prst="textNoShape">
              <a:avLst/>
            </a:prstTxWarp>
          </a:bodyPr>
          <a:lstStyle>
            <a:lvl1pPr defTabSz="1016000">
              <a:defRPr sz="1200"/>
            </a:lvl1pPr>
          </a:lstStyle>
          <a:p>
            <a:r>
              <a:rPr lang="de-DE" altLang="de-DE" smtClean="0"/>
              <a:t>22.11.2022</a:t>
            </a:r>
            <a:endParaRPr lang="de-DE" altLang="de-DE"/>
          </a:p>
        </p:txBody>
      </p:sp>
      <p:sp>
        <p:nvSpPr>
          <p:cNvPr id="9319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762000" y="7315200"/>
            <a:ext cx="62484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1608" tIns="50804" rIns="101608" bIns="50804" numCol="1" anchor="t" anchorCtr="0" compatLnSpc="1">
            <a:prstTxWarp prst="textNoShape">
              <a:avLst/>
            </a:prstTxWarp>
          </a:bodyPr>
          <a:lstStyle>
            <a:lvl1pPr defTabSz="1016000">
              <a:defRPr sz="1200" b="1"/>
            </a:lvl1pPr>
          </a:lstStyle>
          <a:p>
            <a:r>
              <a:rPr lang="de-DE" altLang="de-DE" smtClean="0"/>
              <a:t>Kreis Warendorf - Der Landrat - Amt für Geoinformation und Kataster</a:t>
            </a:r>
            <a:endParaRPr lang="de-DE" altLang="de-DE" sz="1600" b="0"/>
          </a:p>
        </p:txBody>
      </p:sp>
      <p:sp>
        <p:nvSpPr>
          <p:cNvPr id="9319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10600" y="7315200"/>
            <a:ext cx="1550988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1608" tIns="50804" rIns="101608" bIns="50804" numCol="1" anchor="t" anchorCtr="0" compatLnSpc="1">
            <a:prstTxWarp prst="textNoShape">
              <a:avLst/>
            </a:prstTxWarp>
          </a:bodyPr>
          <a:lstStyle>
            <a:lvl1pPr algn="r" defTabSz="1016000">
              <a:defRPr sz="1200"/>
            </a:lvl1pPr>
          </a:lstStyle>
          <a:p>
            <a:r>
              <a:rPr lang="de-DE" altLang="de-DE"/>
              <a:t> Folie </a:t>
            </a:r>
            <a:fld id="{18CD82B0-CD8A-4E6E-BF11-7D8F27DD70B4}" type="slidenum">
              <a:rPr lang="de-DE" altLang="de-DE"/>
              <a:pPr/>
              <a:t>‹Nr.›</a:t>
            </a:fld>
            <a:r>
              <a:rPr lang="de-DE" altLang="de-DE">
                <a:solidFill>
                  <a:schemeClr val="bg1"/>
                </a:solidFill>
              </a:rPr>
              <a:t> </a:t>
            </a:r>
            <a:endParaRPr lang="de-DE" altLang="de-DE"/>
          </a:p>
        </p:txBody>
      </p:sp>
      <p:sp>
        <p:nvSpPr>
          <p:cNvPr id="93192" name="Text Box 8"/>
          <p:cNvSpPr txBox="1">
            <a:spLocks noChangeArrowheads="1"/>
          </p:cNvSpPr>
          <p:nvPr/>
        </p:nvSpPr>
        <p:spPr bwMode="auto">
          <a:xfrm>
            <a:off x="109538" y="3454400"/>
            <a:ext cx="204787" cy="711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20A0A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1608" tIns="50804" rIns="101608" bIns="50804" anchor="ctr">
            <a:spAutoFit/>
          </a:bodyPr>
          <a:lstStyle>
            <a:lvl1pPr defTabSz="101600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508000" defTabSz="101600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016000" defTabSz="10160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524000" defTabSz="10160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32000" defTabSz="10160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489200" defTabSz="1016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46400" defTabSz="1016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03600" defTabSz="1016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60800" defTabSz="1016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50000"/>
              </a:spcBef>
            </a:pPr>
            <a:endParaRPr lang="de-DE" altLang="de-DE" sz="40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  <p:sldLayoutId id="2147483657" r:id="rId5"/>
    <p:sldLayoutId id="2147483658" r:id="rId6"/>
    <p:sldLayoutId id="2147483659" r:id="rId7"/>
    <p:sldLayoutId id="2147483660" r:id="rId8"/>
    <p:sldLayoutId id="2147483661" r:id="rId9"/>
    <p:sldLayoutId id="2147483662" r:id="rId10"/>
    <p:sldLayoutId id="2147483663" r:id="rId11"/>
    <p:sldLayoutId id="2147483664" r:id="rId12"/>
  </p:sldLayoutIdLst>
  <p:transition>
    <p:zoom/>
  </p:transition>
  <p:hf hdr="0"/>
  <p:txStyles>
    <p:titleStyle>
      <a:lvl1pPr algn="l" defTabSz="1016000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+mj-lt"/>
          <a:ea typeface="+mj-ea"/>
          <a:cs typeface="+mj-cs"/>
        </a:defRPr>
      </a:lvl1pPr>
      <a:lvl2pPr algn="l" defTabSz="1016000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Arial" charset="0"/>
        </a:defRPr>
      </a:lvl2pPr>
      <a:lvl3pPr algn="l" defTabSz="1016000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Arial" charset="0"/>
        </a:defRPr>
      </a:lvl3pPr>
      <a:lvl4pPr algn="l" defTabSz="1016000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Arial" charset="0"/>
        </a:defRPr>
      </a:lvl4pPr>
      <a:lvl5pPr algn="l" defTabSz="1016000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Arial" charset="0"/>
        </a:defRPr>
      </a:lvl5pPr>
      <a:lvl6pPr marL="457200" algn="l" defTabSz="1016000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Arial" charset="0"/>
        </a:defRPr>
      </a:lvl6pPr>
      <a:lvl7pPr marL="914400" algn="l" defTabSz="1016000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Arial" charset="0"/>
        </a:defRPr>
      </a:lvl7pPr>
      <a:lvl8pPr marL="1371600" algn="l" defTabSz="1016000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Arial" charset="0"/>
        </a:defRPr>
      </a:lvl8pPr>
      <a:lvl9pPr marL="1828800" algn="l" defTabSz="1016000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Arial" charset="0"/>
        </a:defRPr>
      </a:lvl9pPr>
    </p:titleStyle>
    <p:bodyStyle>
      <a:lvl1pPr marL="285750" indent="-285750" algn="l" defTabSz="1016000" rtl="0" eaLnBrk="1" fontAlgn="base" hangingPunct="1">
        <a:spcBef>
          <a:spcPct val="20000"/>
        </a:spcBef>
        <a:spcAft>
          <a:spcPct val="0"/>
        </a:spcAft>
        <a:buClr>
          <a:srgbClr val="E0141E"/>
        </a:buClr>
        <a:buFont typeface="Wingdings" pitchFamily="2" charset="2"/>
        <a:buChar char="l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93750" indent="-317500" algn="l" defTabSz="1016000" rtl="0" eaLnBrk="1" fontAlgn="base" hangingPunct="1">
        <a:spcBef>
          <a:spcPct val="20000"/>
        </a:spcBef>
        <a:spcAft>
          <a:spcPct val="0"/>
        </a:spcAft>
        <a:buClr>
          <a:srgbClr val="E0141E"/>
        </a:buClr>
        <a:buFont typeface="Wingdings" pitchFamily="2" charset="2"/>
        <a:buChar char="l"/>
        <a:defRPr sz="2000">
          <a:solidFill>
            <a:schemeClr val="tx1"/>
          </a:solidFill>
          <a:latin typeface="+mn-lt"/>
        </a:defRPr>
      </a:lvl2pPr>
      <a:lvl3pPr marL="1238250" indent="-254000" algn="l" defTabSz="1016000" rtl="0" eaLnBrk="1" fontAlgn="base" hangingPunct="1">
        <a:spcBef>
          <a:spcPct val="20000"/>
        </a:spcBef>
        <a:spcAft>
          <a:spcPct val="0"/>
        </a:spcAft>
        <a:buClr>
          <a:srgbClr val="E0141E"/>
        </a:buClr>
        <a:buFont typeface="Wingdings" pitchFamily="2" charset="2"/>
        <a:buChar char="l"/>
        <a:defRPr sz="2000">
          <a:solidFill>
            <a:schemeClr val="tx1"/>
          </a:solidFill>
          <a:latin typeface="+mn-lt"/>
        </a:defRPr>
      </a:lvl3pPr>
      <a:lvl4pPr marL="1682750" indent="-254000" algn="l" defTabSz="1016000" rtl="0" eaLnBrk="1" fontAlgn="base" hangingPunct="1">
        <a:spcBef>
          <a:spcPct val="20000"/>
        </a:spcBef>
        <a:spcAft>
          <a:spcPct val="0"/>
        </a:spcAft>
        <a:buClr>
          <a:srgbClr val="E0141E"/>
        </a:buClr>
        <a:buFont typeface="Wingdings" pitchFamily="2" charset="2"/>
        <a:buChar char="l"/>
        <a:defRPr sz="2000">
          <a:solidFill>
            <a:schemeClr val="tx1"/>
          </a:solidFill>
          <a:latin typeface="+mn-lt"/>
        </a:defRPr>
      </a:lvl4pPr>
      <a:lvl5pPr marL="2159000" indent="-254000" algn="l" defTabSz="1016000" rtl="0" eaLnBrk="1" fontAlgn="base" hangingPunct="1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</a:defRPr>
      </a:lvl5pPr>
      <a:lvl6pPr marL="2616200" indent="-254000" algn="l" defTabSz="1016000" rtl="0" eaLnBrk="1" fontAlgn="base" hangingPunct="1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</a:defRPr>
      </a:lvl6pPr>
      <a:lvl7pPr marL="3073400" indent="-254000" algn="l" defTabSz="1016000" rtl="0" eaLnBrk="1" fontAlgn="base" hangingPunct="1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</a:defRPr>
      </a:lvl7pPr>
      <a:lvl8pPr marL="3530600" indent="-254000" algn="l" defTabSz="1016000" rtl="0" eaLnBrk="1" fontAlgn="base" hangingPunct="1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</a:defRPr>
      </a:lvl8pPr>
      <a:lvl9pPr marL="3987800" indent="-254000" algn="l" defTabSz="1016000" rtl="0" eaLnBrk="1" fontAlgn="base" hangingPunct="1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kreis-warendorf.de/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76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685800" y="2513856"/>
            <a:ext cx="8859490" cy="1905744"/>
          </a:xfrm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de-DE" altLang="de-DE" sz="4400" dirty="0" smtClean="0">
                <a:latin typeface="Helvetica" pitchFamily="34" charset="0"/>
              </a:rPr>
              <a:t>Amt für Geoinformation</a:t>
            </a:r>
            <a:br>
              <a:rPr lang="de-DE" altLang="de-DE" sz="4400" dirty="0" smtClean="0">
                <a:latin typeface="Helvetica" pitchFamily="34" charset="0"/>
              </a:rPr>
            </a:br>
            <a:r>
              <a:rPr lang="de-DE" altLang="de-DE" sz="4400" dirty="0" smtClean="0">
                <a:latin typeface="Helvetica" pitchFamily="34" charset="0"/>
              </a:rPr>
              <a:t>und Kataster</a:t>
            </a:r>
            <a:endParaRPr lang="de-DE" altLang="de-DE" sz="4400" dirty="0">
              <a:latin typeface="Helvetica" pitchFamily="34" charset="0"/>
            </a:endParaRPr>
          </a:p>
        </p:txBody>
      </p:sp>
      <p:sp>
        <p:nvSpPr>
          <p:cNvPr id="11277" name="Rectangle 13"/>
          <p:cNvSpPr>
            <a:spLocks noGrp="1" noChangeArrowheads="1"/>
          </p:cNvSpPr>
          <p:nvPr>
            <p:ph type="subTitle" idx="1"/>
          </p:nvPr>
        </p:nvSpPr>
        <p:spPr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r>
              <a:rPr lang="de-DE" altLang="de-DE" sz="2400" dirty="0" smtClean="0"/>
              <a:t>Bauausschuss am</a:t>
            </a:r>
          </a:p>
          <a:p>
            <a:r>
              <a:rPr lang="de-DE" altLang="de-DE" sz="2400" smtClean="0"/>
              <a:t>22.11.2022</a:t>
            </a:r>
            <a:endParaRPr lang="de-DE" altLang="de-DE" sz="2400" dirty="0" smtClean="0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altLang="de-DE" smtClean="0"/>
              <a:t>22.11.2022</a:t>
            </a:r>
            <a:endParaRPr lang="de-DE" altLang="de-DE"/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altLang="de-DE" smtClean="0"/>
              <a:t>Kreis Warendorf - Der Landrat - Amt für Geoinformation und Kataster</a:t>
            </a:r>
            <a:endParaRPr lang="de-DE" altLang="de-DE" sz="1600" b="0"/>
          </a:p>
        </p:txBody>
      </p:sp>
      <p:sp>
        <p:nvSpPr>
          <p:cNvPr id="7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de-DE" altLang="de-DE"/>
              <a:t> Folie </a:t>
            </a:r>
            <a:fld id="{31D158CB-6214-4C6D-B9E2-46A90D3D96BF}" type="slidenum">
              <a:rPr lang="de-DE" altLang="de-DE"/>
              <a:pPr/>
              <a:t>2</a:t>
            </a:fld>
            <a:r>
              <a:rPr lang="de-DE" altLang="de-DE">
                <a:solidFill>
                  <a:schemeClr val="bg1"/>
                </a:solidFill>
              </a:rPr>
              <a:t> </a:t>
            </a:r>
            <a:endParaRPr lang="de-DE" altLang="de-DE"/>
          </a:p>
        </p:txBody>
      </p:sp>
      <p:sp>
        <p:nvSpPr>
          <p:cNvPr id="51205" name="Rectangle 1029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DE" altLang="de-DE" dirty="0" smtClean="0"/>
              <a:t>Haushalt 2023</a:t>
            </a:r>
            <a:endParaRPr lang="de-DE" altLang="de-DE" dirty="0"/>
          </a:p>
        </p:txBody>
      </p:sp>
      <p:sp>
        <p:nvSpPr>
          <p:cNvPr id="51206" name="Rectangle 1030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altLang="de-DE" sz="2800" dirty="0" smtClean="0"/>
              <a:t>Investitionen</a:t>
            </a:r>
          </a:p>
          <a:p>
            <a:r>
              <a:rPr lang="de-DE" altLang="de-DE" sz="2800" dirty="0" smtClean="0"/>
              <a:t>Produkt 090210 Vermessung / Erhebung</a:t>
            </a:r>
            <a:endParaRPr lang="de-DE" altLang="de-DE" sz="2800" dirty="0"/>
          </a:p>
          <a:p>
            <a:r>
              <a:rPr lang="de-DE" altLang="de-DE" sz="2800" dirty="0" smtClean="0"/>
              <a:t>Produkt 090220 Führung von Geobasisdaten</a:t>
            </a:r>
          </a:p>
          <a:p>
            <a:r>
              <a:rPr lang="de-DE" altLang="de-DE" sz="2800" dirty="0" smtClean="0">
                <a:solidFill>
                  <a:schemeClr val="bg1">
                    <a:lumMod val="50000"/>
                  </a:schemeClr>
                </a:solidFill>
              </a:rPr>
              <a:t>Produkt 090230 Geoinformationsdienste (</a:t>
            </a:r>
            <a:r>
              <a:rPr lang="de-DE" altLang="de-DE" sz="2800" dirty="0" err="1" smtClean="0">
                <a:solidFill>
                  <a:schemeClr val="bg1">
                    <a:lumMod val="50000"/>
                  </a:schemeClr>
                </a:solidFill>
              </a:rPr>
              <a:t>DigiA</a:t>
            </a:r>
            <a:r>
              <a:rPr lang="de-DE" altLang="de-DE" sz="2800" dirty="0" smtClean="0">
                <a:solidFill>
                  <a:schemeClr val="bg1">
                    <a:lumMod val="50000"/>
                  </a:schemeClr>
                </a:solidFill>
              </a:rPr>
              <a:t>)</a:t>
            </a:r>
          </a:p>
          <a:p>
            <a:r>
              <a:rPr lang="de-DE" altLang="de-DE" sz="2800" dirty="0" smtClean="0"/>
              <a:t>Produkt 090240 Grundstückswerte</a:t>
            </a:r>
          </a:p>
        </p:txBody>
      </p:sp>
      <p:sp>
        <p:nvSpPr>
          <p:cNvPr id="51207" name="Rectangle 1031"/>
          <p:cNvSpPr>
            <a:spLocks noChangeArrowheads="1"/>
          </p:cNvSpPr>
          <p:nvPr/>
        </p:nvSpPr>
        <p:spPr bwMode="auto">
          <a:xfrm>
            <a:off x="711200" y="1419196"/>
            <a:ext cx="4796506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E0141E"/>
                    </a:gs>
                    <a:gs pos="100000">
                      <a:srgbClr val="FFFFFF"/>
                    </a:gs>
                  </a:gsLst>
                  <a:lin ang="0" scaled="1"/>
                </a:gra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n-US" altLang="de-DE" sz="2000" b="1" dirty="0" err="1" smtClean="0">
                <a:solidFill>
                  <a:srgbClr val="E0141E"/>
                </a:solidFill>
                <a:sym typeface="Helvetica" pitchFamily="34" charset="0"/>
              </a:rPr>
              <a:t>Amt</a:t>
            </a:r>
            <a:r>
              <a:rPr lang="en-US" altLang="de-DE" sz="2000" b="1" dirty="0" smtClean="0">
                <a:solidFill>
                  <a:srgbClr val="E0141E"/>
                </a:solidFill>
                <a:sym typeface="Helvetica" pitchFamily="34" charset="0"/>
              </a:rPr>
              <a:t> </a:t>
            </a:r>
            <a:r>
              <a:rPr lang="en-US" altLang="de-DE" sz="2000" b="1" dirty="0" err="1" smtClean="0">
                <a:solidFill>
                  <a:srgbClr val="E0141E"/>
                </a:solidFill>
                <a:sym typeface="Helvetica" pitchFamily="34" charset="0"/>
              </a:rPr>
              <a:t>für</a:t>
            </a:r>
            <a:r>
              <a:rPr lang="en-US" altLang="de-DE" sz="2000" b="1" dirty="0" smtClean="0">
                <a:solidFill>
                  <a:srgbClr val="E0141E"/>
                </a:solidFill>
                <a:sym typeface="Helvetica" pitchFamily="34" charset="0"/>
              </a:rPr>
              <a:t> Geoinformation und </a:t>
            </a:r>
            <a:r>
              <a:rPr lang="en-US" altLang="de-DE" sz="2000" b="1" dirty="0" err="1" smtClean="0">
                <a:solidFill>
                  <a:srgbClr val="E0141E"/>
                </a:solidFill>
                <a:sym typeface="Helvetica" pitchFamily="34" charset="0"/>
              </a:rPr>
              <a:t>Kataster</a:t>
            </a:r>
            <a:endParaRPr lang="de-DE" altLang="de-DE" sz="2000" b="1" dirty="0">
              <a:solidFill>
                <a:srgbClr val="E0141E"/>
              </a:solidFill>
              <a:sym typeface="Helvetica" pitchFamily="34" charset="0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F:\62 Vermessungs- u. Katasteramt\62.02 Vermessungen\Luftbilder UAV\Kreishaus\Solaranlage_Kreishaus\DJI_001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016048" cy="7344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altLang="de-DE" smtClean="0"/>
              <a:t>22.11.2022</a:t>
            </a:r>
            <a:endParaRPr lang="de-DE" altLang="de-DE"/>
          </a:p>
        </p:txBody>
      </p:sp>
      <p:sp>
        <p:nvSpPr>
          <p:cNvPr id="9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altLang="de-DE" smtClean="0"/>
              <a:t>Kreis Warendorf - Der Landrat - Amt für Geoinformation und Kataster</a:t>
            </a:r>
            <a:endParaRPr lang="de-DE" altLang="de-DE" sz="1600" b="0" dirty="0"/>
          </a:p>
        </p:txBody>
      </p:sp>
      <p:sp>
        <p:nvSpPr>
          <p:cNvPr id="10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de-DE" altLang="de-DE"/>
              <a:t> Folie </a:t>
            </a:r>
            <a:fld id="{4D68057B-EA8E-4993-97AF-55B5F49E6828}" type="slidenum">
              <a:rPr lang="de-DE" altLang="de-DE"/>
              <a:pPr/>
              <a:t>3</a:t>
            </a:fld>
            <a:r>
              <a:rPr lang="de-DE" altLang="de-DE">
                <a:solidFill>
                  <a:schemeClr val="bg1"/>
                </a:solidFill>
              </a:rPr>
              <a:t> </a:t>
            </a:r>
            <a:endParaRPr lang="de-DE" altLang="de-DE"/>
          </a:p>
        </p:txBody>
      </p:sp>
      <p:grpSp>
        <p:nvGrpSpPr>
          <p:cNvPr id="101379" name="Group 3"/>
          <p:cNvGrpSpPr>
            <a:grpSpLocks/>
          </p:cNvGrpSpPr>
          <p:nvPr/>
        </p:nvGrpSpPr>
        <p:grpSpPr bwMode="auto">
          <a:xfrm>
            <a:off x="-8212138" y="-12725400"/>
            <a:ext cx="16881476" cy="15100300"/>
            <a:chOff x="0" y="0"/>
            <a:chExt cx="10632" cy="9512"/>
          </a:xfrm>
        </p:grpSpPr>
        <p:sp>
          <p:nvSpPr>
            <p:cNvPr id="101380" name="Oval 4"/>
            <p:cNvSpPr>
              <a:spLocks/>
            </p:cNvSpPr>
            <p:nvPr/>
          </p:nvSpPr>
          <p:spPr bwMode="auto">
            <a:xfrm>
              <a:off x="0" y="0"/>
              <a:ext cx="10632" cy="951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algn="ctr"/>
              <a:r>
                <a:rPr lang="en-US" altLang="de-DE" sz="5100">
                  <a:solidFill>
                    <a:srgbClr val="FFFF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  <a:sym typeface="Gill Sans" charset="0"/>
                </a:rPr>
                <a:t> </a:t>
              </a:r>
            </a:p>
          </p:txBody>
        </p:sp>
        <p:sp>
          <p:nvSpPr>
            <p:cNvPr id="101381" name="Oval 5"/>
            <p:cNvSpPr>
              <a:spLocks/>
            </p:cNvSpPr>
            <p:nvPr/>
          </p:nvSpPr>
          <p:spPr bwMode="auto">
            <a:xfrm>
              <a:off x="169" y="156"/>
              <a:ext cx="10293" cy="9199"/>
            </a:xfrm>
            <a:prstGeom prst="ellipse">
              <a:avLst/>
            </a:prstGeom>
            <a:gradFill rotWithShape="0">
              <a:gsLst>
                <a:gs pos="0">
                  <a:srgbClr val="E0141E"/>
                </a:gs>
                <a:gs pos="100000">
                  <a:srgbClr val="FFFFFF"/>
                </a:gs>
              </a:gsLst>
              <a:lin ang="165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algn="ctr"/>
              <a:r>
                <a:rPr lang="en-US" altLang="de-DE" sz="51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itchFamily="18" charset="0"/>
                  <a:sym typeface="Gill Sans" charset="0"/>
                </a:rPr>
                <a:t> </a:t>
              </a:r>
            </a:p>
          </p:txBody>
        </p:sp>
        <p:sp>
          <p:nvSpPr>
            <p:cNvPr id="101382" name="Oval 6"/>
            <p:cNvSpPr>
              <a:spLocks/>
            </p:cNvSpPr>
            <p:nvPr/>
          </p:nvSpPr>
          <p:spPr bwMode="auto">
            <a:xfrm>
              <a:off x="226" y="207"/>
              <a:ext cx="10184" cy="910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algn="ctr"/>
              <a:r>
                <a:rPr lang="en-US" altLang="de-DE" sz="5100">
                  <a:solidFill>
                    <a:srgbClr val="FFFF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  <a:sym typeface="Gill Sans" charset="0"/>
                </a:rPr>
                <a:t> </a:t>
              </a:r>
            </a:p>
          </p:txBody>
        </p:sp>
      </p:grpSp>
      <p:sp>
        <p:nvSpPr>
          <p:cNvPr id="101386" name="Rectangle 10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DE" altLang="de-DE" dirty="0" smtClean="0"/>
              <a:t>Vermessung</a:t>
            </a:r>
            <a:endParaRPr lang="de-DE" altLang="de-DE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Investitionen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sz="2800" dirty="0" smtClean="0"/>
              <a:t>2023 Messinstrumente, Tachymeter, GPS-Empfänger, Feldrechner</a:t>
            </a:r>
          </a:p>
          <a:p>
            <a:pPr lvl="1"/>
            <a:r>
              <a:rPr lang="de-DE" sz="2800" dirty="0"/>
              <a:t>50.000 </a:t>
            </a:r>
            <a:r>
              <a:rPr lang="de-DE" sz="2800" dirty="0" smtClean="0"/>
              <a:t>€</a:t>
            </a:r>
          </a:p>
          <a:p>
            <a:endParaRPr lang="de-DE" sz="2800" dirty="0"/>
          </a:p>
          <a:p>
            <a:r>
              <a:rPr lang="de-DE" sz="2800" dirty="0" smtClean="0"/>
              <a:t>2024 Messkraftwagen </a:t>
            </a:r>
            <a:r>
              <a:rPr lang="de-DE" sz="2800" dirty="0"/>
              <a:t>mit Innenausbau</a:t>
            </a:r>
          </a:p>
          <a:p>
            <a:pPr lvl="1"/>
            <a:r>
              <a:rPr lang="de-DE" sz="2800" dirty="0"/>
              <a:t>65.000 </a:t>
            </a:r>
            <a:r>
              <a:rPr lang="de-DE" sz="2800" dirty="0" smtClean="0"/>
              <a:t>€ als Verpflichtungsermächtigung in 2023</a:t>
            </a:r>
            <a:endParaRPr lang="de-DE" sz="2800" dirty="0"/>
          </a:p>
          <a:p>
            <a:pPr lvl="1"/>
            <a:endParaRPr lang="de-DE" sz="2800" dirty="0" smtClean="0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altLang="de-DE" smtClean="0"/>
              <a:t>22.11.2022</a:t>
            </a:r>
            <a:endParaRPr lang="de-DE" alt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altLang="de-DE" smtClean="0"/>
              <a:t>Kreis Warendorf - Der Landrat - Amt für Geoinformation und Kataster</a:t>
            </a:r>
            <a:endParaRPr lang="de-DE" altLang="de-DE" sz="1600" b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de-DE" altLang="de-DE" smtClean="0"/>
              <a:t> Folie </a:t>
            </a:r>
            <a:fld id="{CCFA66B4-B97A-44AC-9C9C-252B80C38136}" type="slidenum">
              <a:rPr lang="de-DE" altLang="de-DE" smtClean="0"/>
              <a:pPr/>
              <a:t>4</a:t>
            </a:fld>
            <a:r>
              <a:rPr lang="de-DE" altLang="de-DE" smtClean="0">
                <a:solidFill>
                  <a:schemeClr val="bg1"/>
                </a:solidFill>
              </a:rPr>
              <a:t> </a:t>
            </a:r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1838790738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rafik 5"/>
          <p:cNvPicPr>
            <a:picLocks noChangeAspect="1"/>
          </p:cNvPicPr>
          <p:nvPr/>
        </p:nvPicPr>
        <p:blipFill rotWithShape="1">
          <a:blip r:embed="rId2"/>
          <a:srcRect b="18421"/>
          <a:stretch/>
        </p:blipFill>
        <p:spPr>
          <a:xfrm>
            <a:off x="0" y="634504"/>
            <a:ext cx="10161588" cy="6136288"/>
          </a:xfrm>
          <a:prstGeom prst="rect">
            <a:avLst/>
          </a:prstGeom>
        </p:spPr>
      </p:pic>
      <p:grpSp>
        <p:nvGrpSpPr>
          <p:cNvPr id="101379" name="Group 3"/>
          <p:cNvGrpSpPr>
            <a:grpSpLocks/>
          </p:cNvGrpSpPr>
          <p:nvPr/>
        </p:nvGrpSpPr>
        <p:grpSpPr bwMode="auto">
          <a:xfrm>
            <a:off x="-8212137" y="-9971653"/>
            <a:ext cx="16881475" cy="12585551"/>
            <a:chOff x="0" y="0"/>
            <a:chExt cx="10632" cy="9512"/>
          </a:xfrm>
        </p:grpSpPr>
        <p:sp>
          <p:nvSpPr>
            <p:cNvPr id="101380" name="Oval 4"/>
            <p:cNvSpPr>
              <a:spLocks/>
            </p:cNvSpPr>
            <p:nvPr/>
          </p:nvSpPr>
          <p:spPr bwMode="auto">
            <a:xfrm>
              <a:off x="0" y="0"/>
              <a:ext cx="10632" cy="951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algn="ctr"/>
              <a:r>
                <a:rPr lang="en-US" altLang="de-DE" sz="4556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  <a:sym typeface="Gill Sans" charset="0"/>
                </a:rPr>
                <a:t> </a:t>
              </a:r>
            </a:p>
          </p:txBody>
        </p:sp>
        <p:sp>
          <p:nvSpPr>
            <p:cNvPr id="101381" name="Oval 5"/>
            <p:cNvSpPr>
              <a:spLocks/>
            </p:cNvSpPr>
            <p:nvPr/>
          </p:nvSpPr>
          <p:spPr bwMode="auto">
            <a:xfrm>
              <a:off x="169" y="156"/>
              <a:ext cx="10293" cy="9199"/>
            </a:xfrm>
            <a:prstGeom prst="ellipse">
              <a:avLst/>
            </a:prstGeom>
            <a:gradFill rotWithShape="0">
              <a:gsLst>
                <a:gs pos="0">
                  <a:srgbClr val="E0141E"/>
                </a:gs>
                <a:gs pos="100000">
                  <a:srgbClr val="FFFFFF"/>
                </a:gs>
              </a:gsLst>
              <a:lin ang="165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algn="ctr"/>
              <a:r>
                <a:rPr lang="en-US" altLang="de-DE" sz="4556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itchFamily="18" charset="0"/>
                  <a:sym typeface="Gill Sans" charset="0"/>
                </a:rPr>
                <a:t> </a:t>
              </a:r>
            </a:p>
          </p:txBody>
        </p:sp>
        <p:sp>
          <p:nvSpPr>
            <p:cNvPr id="101382" name="Oval 6"/>
            <p:cNvSpPr>
              <a:spLocks/>
            </p:cNvSpPr>
            <p:nvPr/>
          </p:nvSpPr>
          <p:spPr bwMode="auto">
            <a:xfrm>
              <a:off x="226" y="207"/>
              <a:ext cx="10184" cy="910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algn="ctr"/>
              <a:r>
                <a:rPr lang="en-US" altLang="de-DE" sz="4556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  <a:sym typeface="Gill Sans" charset="0"/>
                </a:rPr>
                <a:t> </a:t>
              </a:r>
            </a:p>
          </p:txBody>
        </p:sp>
      </p:grpSp>
      <p:sp>
        <p:nvSpPr>
          <p:cNvPr id="8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altLang="de-D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16.11.2022</a:t>
            </a:r>
            <a:endParaRPr lang="de-DE" altLang="de-D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altLang="de-DE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Kreis Warendorf - Der Landrat - Amt für Geoinformation und Kataster</a:t>
            </a:r>
            <a:endParaRPr lang="de-DE" altLang="de-DE" sz="1445" b="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de-DE" altLang="de-DE" dirty="0"/>
              <a:t> </a:t>
            </a:r>
            <a:r>
              <a:rPr lang="de-DE" altLang="de-DE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Folie </a:t>
            </a:r>
            <a:fld id="{17786036-7212-4E46-A2A4-98CFFC937FF3}" type="slidenum">
              <a:rPr lang="de-DE" altLang="de-DE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pPr/>
              <a:t>5</a:t>
            </a:fld>
            <a:r>
              <a:rPr lang="de-DE" altLang="de-DE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de-DE" altLang="de-D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Rechteck 1"/>
          <p:cNvSpPr/>
          <p:nvPr/>
        </p:nvSpPr>
        <p:spPr>
          <a:xfrm>
            <a:off x="325593" y="1113242"/>
            <a:ext cx="3554880" cy="10501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altLang="de-DE" sz="3112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Schrägluftbilder</a:t>
            </a:r>
            <a:endParaRPr lang="de-DE" altLang="de-DE" sz="3112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de-DE" sz="3112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2023-2025</a:t>
            </a:r>
            <a:endParaRPr lang="de-DE" sz="3112" b="1" dirty="0"/>
          </a:p>
        </p:txBody>
      </p:sp>
      <p:sp>
        <p:nvSpPr>
          <p:cNvPr id="3" name="Rechteck 2"/>
          <p:cNvSpPr/>
          <p:nvPr/>
        </p:nvSpPr>
        <p:spPr>
          <a:xfrm>
            <a:off x="1799917" y="2459058"/>
            <a:ext cx="7021595" cy="4344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334"/>
              </a:spcAft>
            </a:pPr>
            <a:r>
              <a:rPr lang="de-DE" altLang="de-DE" sz="2223" b="1" u="sng" kern="0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Luftbildbefliegungen des Kreisgebiets 2023 - 2025</a:t>
            </a:r>
          </a:p>
        </p:txBody>
      </p:sp>
      <p:sp>
        <p:nvSpPr>
          <p:cNvPr id="5" name="Rechteck 4"/>
          <p:cNvSpPr/>
          <p:nvPr/>
        </p:nvSpPr>
        <p:spPr>
          <a:xfrm>
            <a:off x="3160281" y="5843891"/>
            <a:ext cx="3684022" cy="63953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e-DE" altLang="de-DE" sz="3556" b="1" kern="0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Schrägluftbilder</a:t>
            </a:r>
            <a:endParaRPr lang="de-DE" sz="4001" dirty="0"/>
          </a:p>
        </p:txBody>
      </p:sp>
    </p:spTree>
    <p:extLst>
      <p:ext uri="{BB962C8B-B14F-4D97-AF65-F5344CB8AC3E}">
        <p14:creationId xmlns:p14="http://schemas.microsoft.com/office/powerpoint/2010/main" val="374109327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80794" y="769188"/>
            <a:ext cx="4663809" cy="584161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grpSp>
        <p:nvGrpSpPr>
          <p:cNvPr id="101379" name="Group 3"/>
          <p:cNvGrpSpPr>
            <a:grpSpLocks/>
          </p:cNvGrpSpPr>
          <p:nvPr/>
        </p:nvGrpSpPr>
        <p:grpSpPr bwMode="auto">
          <a:xfrm>
            <a:off x="-8212137" y="-9971653"/>
            <a:ext cx="16881475" cy="12585551"/>
            <a:chOff x="0" y="0"/>
            <a:chExt cx="10632" cy="9512"/>
          </a:xfrm>
        </p:grpSpPr>
        <p:sp>
          <p:nvSpPr>
            <p:cNvPr id="101380" name="Oval 4"/>
            <p:cNvSpPr>
              <a:spLocks/>
            </p:cNvSpPr>
            <p:nvPr/>
          </p:nvSpPr>
          <p:spPr bwMode="auto">
            <a:xfrm>
              <a:off x="0" y="0"/>
              <a:ext cx="10632" cy="951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algn="ctr"/>
              <a:r>
                <a:rPr lang="en-US" altLang="de-DE" sz="4556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  <a:sym typeface="Gill Sans" charset="0"/>
                </a:rPr>
                <a:t> </a:t>
              </a:r>
            </a:p>
          </p:txBody>
        </p:sp>
        <p:sp>
          <p:nvSpPr>
            <p:cNvPr id="101381" name="Oval 5"/>
            <p:cNvSpPr>
              <a:spLocks/>
            </p:cNvSpPr>
            <p:nvPr/>
          </p:nvSpPr>
          <p:spPr bwMode="auto">
            <a:xfrm>
              <a:off x="169" y="156"/>
              <a:ext cx="10293" cy="9199"/>
            </a:xfrm>
            <a:prstGeom prst="ellipse">
              <a:avLst/>
            </a:prstGeom>
            <a:gradFill rotWithShape="0">
              <a:gsLst>
                <a:gs pos="0">
                  <a:srgbClr val="E0141E"/>
                </a:gs>
                <a:gs pos="100000">
                  <a:srgbClr val="FFFFFF"/>
                </a:gs>
              </a:gsLst>
              <a:lin ang="165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algn="ctr"/>
              <a:r>
                <a:rPr lang="en-US" altLang="de-DE" sz="4556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itchFamily="18" charset="0"/>
                  <a:sym typeface="Gill Sans" charset="0"/>
                </a:rPr>
                <a:t> </a:t>
              </a:r>
            </a:p>
          </p:txBody>
        </p:sp>
        <p:sp>
          <p:nvSpPr>
            <p:cNvPr id="101382" name="Oval 6"/>
            <p:cNvSpPr>
              <a:spLocks/>
            </p:cNvSpPr>
            <p:nvPr/>
          </p:nvSpPr>
          <p:spPr bwMode="auto">
            <a:xfrm>
              <a:off x="226" y="207"/>
              <a:ext cx="10184" cy="910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algn="ctr"/>
              <a:r>
                <a:rPr lang="en-US" altLang="de-DE" sz="4556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  <a:sym typeface="Gill Sans" charset="0"/>
                </a:rPr>
                <a:t> </a:t>
              </a:r>
            </a:p>
          </p:txBody>
        </p:sp>
      </p:grpSp>
      <p:sp>
        <p:nvSpPr>
          <p:cNvPr id="8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altLang="de-D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16.11.2022</a:t>
            </a:r>
            <a:endParaRPr lang="de-DE" altLang="de-D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altLang="de-DE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Kreis Warendorf - Der Landrat - Amt für Geoinformation und Kataster</a:t>
            </a:r>
            <a:endParaRPr lang="de-DE" altLang="de-DE" sz="1445" b="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de-DE" altLang="de-DE" dirty="0"/>
              <a:t> </a:t>
            </a:r>
            <a:r>
              <a:rPr lang="de-DE" altLang="de-DE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Folie </a:t>
            </a:r>
            <a:fld id="{17786036-7212-4E46-A2A4-98CFFC937FF3}" type="slidenum">
              <a:rPr lang="de-DE" altLang="de-DE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pPr/>
              <a:t>6</a:t>
            </a:fld>
            <a:r>
              <a:rPr lang="de-DE" altLang="de-DE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de-DE" altLang="de-D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Rechteck 13"/>
          <p:cNvSpPr/>
          <p:nvPr/>
        </p:nvSpPr>
        <p:spPr>
          <a:xfrm>
            <a:off x="325593" y="1113242"/>
            <a:ext cx="3554880" cy="10501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altLang="de-DE" sz="3112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Schrägluftbilder</a:t>
            </a:r>
          </a:p>
          <a:p>
            <a:r>
              <a:rPr lang="de-DE" sz="3112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2023-2025</a:t>
            </a:r>
            <a:endParaRPr lang="de-DE" sz="3112" b="1" dirty="0"/>
          </a:p>
        </p:txBody>
      </p:sp>
      <p:sp>
        <p:nvSpPr>
          <p:cNvPr id="15" name="Rechteck 14"/>
          <p:cNvSpPr/>
          <p:nvPr/>
        </p:nvSpPr>
        <p:spPr>
          <a:xfrm>
            <a:off x="439555" y="2472218"/>
            <a:ext cx="4401176" cy="41190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17554" indent="-317554" algn="just">
              <a:spcAft>
                <a:spcPts val="1334"/>
              </a:spcAft>
              <a:buFont typeface="Arial" panose="020B0604020202020204" pitchFamily="34" charset="0"/>
              <a:buChar char="•"/>
            </a:pPr>
            <a:r>
              <a:rPr lang="de-DE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Die Einteilung der jährlichen </a:t>
            </a:r>
            <a:r>
              <a:rPr lang="de-DE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Befliegungsgebiete</a:t>
            </a:r>
            <a:r>
              <a:rPr lang="de-DE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beruht auf der </a:t>
            </a:r>
            <a:r>
              <a:rPr lang="de-DE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Flächengröße</a:t>
            </a:r>
            <a:r>
              <a:rPr lang="de-DE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und der Organisation der ABK-Aktualisierung.</a:t>
            </a:r>
          </a:p>
          <a:p>
            <a:pPr marL="317554" indent="-317554" algn="just">
              <a:spcAft>
                <a:spcPts val="1334"/>
              </a:spcAft>
              <a:buFont typeface="Arial" panose="020B0604020202020204" pitchFamily="34" charset="0"/>
              <a:buChar char="•"/>
            </a:pPr>
            <a:r>
              <a:rPr lang="de-DE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Die </a:t>
            </a:r>
            <a:r>
              <a:rPr lang="de-DE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Befliegungsdaten</a:t>
            </a:r>
            <a:r>
              <a:rPr lang="de-DE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werden auf Grund der Datenmenge </a:t>
            </a:r>
            <a:r>
              <a:rPr lang="de-DE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extern gehostet.</a:t>
            </a:r>
          </a:p>
          <a:p>
            <a:pPr marL="317554" indent="-317554" algn="just">
              <a:spcAft>
                <a:spcPts val="1334"/>
              </a:spcAft>
              <a:buFont typeface="Arial" panose="020B0604020202020204" pitchFamily="34" charset="0"/>
              <a:buChar char="•"/>
            </a:pPr>
            <a:r>
              <a:rPr lang="de-DE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Weitergehende Produkte </a:t>
            </a:r>
            <a:r>
              <a:rPr lang="de-DE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können bei Bedarf zusätzlich erworben werden (3D-Mesh, Punktwolke, …).</a:t>
            </a:r>
          </a:p>
        </p:txBody>
      </p:sp>
    </p:spTree>
    <p:extLst>
      <p:ext uri="{BB962C8B-B14F-4D97-AF65-F5344CB8AC3E}">
        <p14:creationId xmlns:p14="http://schemas.microsoft.com/office/powerpoint/2010/main" val="42008849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el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9915932"/>
              </p:ext>
            </p:extLst>
          </p:nvPr>
        </p:nvGraphicFramePr>
        <p:xfrm>
          <a:off x="256258" y="1289718"/>
          <a:ext cx="9649071" cy="5343200"/>
        </p:xfrm>
        <a:graphic>
          <a:graphicData uri="http://schemas.openxmlformats.org/drawingml/2006/table">
            <a:tbl>
              <a:tblPr firstRow="1">
                <a:tableStyleId>{2A488322-F2BA-4B5B-9748-0D474271808F}</a:tableStyleId>
              </a:tblPr>
              <a:tblGrid>
                <a:gridCol w="38884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5202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61326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2709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76066">
                <a:tc>
                  <a:txBody>
                    <a:bodyPr/>
                    <a:lstStyle/>
                    <a:p>
                      <a:pPr algn="ctr"/>
                      <a:r>
                        <a:rPr lang="de-DE" sz="2400" dirty="0" smtClean="0"/>
                        <a:t>Bezeichnung</a:t>
                      </a:r>
                      <a:endParaRPr lang="de-DE" sz="2400" dirty="0"/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400" dirty="0" smtClean="0"/>
                        <a:t>Planung</a:t>
                      </a:r>
                      <a:endParaRPr lang="de-DE" sz="2400" dirty="0"/>
                    </a:p>
                  </a:txBody>
                  <a:tcPr>
                    <a:solidFill>
                      <a:srgbClr val="C0000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de-DE" sz="2400" dirty="0" smtClean="0"/>
                        <a:t>Besonderheit</a:t>
                      </a:r>
                      <a:endParaRPr lang="de-DE" sz="2400" dirty="0"/>
                    </a:p>
                  </a:txBody>
                  <a:tcPr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de-DE" sz="2400" dirty="0"/>
                    </a:p>
                  </a:txBody>
                  <a:tcPr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endParaRPr lang="de-DE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de-DE" sz="24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/>
                      <a:endParaRPr lang="de-DE" sz="2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r"/>
                      <a:endParaRPr lang="de-DE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675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2400" dirty="0" smtClean="0"/>
                        <a:t>04 Gebühreneinnahmen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2400" dirty="0" smtClean="0"/>
                        <a:t>150.000 €</a:t>
                      </a: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/>
                      <a:r>
                        <a:rPr lang="de-DE" sz="2400" dirty="0" smtClean="0"/>
                        <a:t>für Vermessungen</a:t>
                      </a:r>
                      <a:endParaRPr lang="de-DE" sz="2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r"/>
                      <a:endParaRPr lang="de-DE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73832">
                <a:tc>
                  <a:txBody>
                    <a:bodyPr/>
                    <a:lstStyle/>
                    <a:p>
                      <a:r>
                        <a:rPr lang="de-DE" sz="2400" dirty="0" smtClean="0"/>
                        <a:t>08 Aktivierte Eigenleistung</a:t>
                      </a:r>
                      <a:endParaRPr lang="de-DE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sz="2400" dirty="0" smtClean="0">
                          <a:solidFill>
                            <a:schemeClr val="tx1"/>
                          </a:solidFill>
                        </a:rPr>
                        <a:t>60.000 €</a:t>
                      </a:r>
                      <a:r>
                        <a:rPr lang="de-DE" sz="24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endParaRPr lang="de-DE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/>
                      <a:r>
                        <a:rPr lang="de-DE" sz="2400" dirty="0" smtClean="0"/>
                        <a:t>Vermessungen</a:t>
                      </a:r>
                      <a:r>
                        <a:rPr lang="de-DE" sz="2400" baseline="0" dirty="0" smtClean="0"/>
                        <a:t> an Kreisstraßen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r"/>
                      <a:endParaRPr lang="de-DE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65336">
                <a:tc>
                  <a:txBody>
                    <a:bodyPr/>
                    <a:lstStyle/>
                    <a:p>
                      <a:r>
                        <a:rPr lang="de-DE" sz="2400" dirty="0" smtClean="0"/>
                        <a:t>13 Dienstleistungen</a:t>
                      </a:r>
                    </a:p>
                    <a:p>
                      <a:endParaRPr lang="de-DE" sz="24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sz="2400" dirty="0" smtClean="0"/>
                        <a:t>-63.300 €</a:t>
                      </a:r>
                    </a:p>
                    <a:p>
                      <a:pPr algn="r"/>
                      <a:r>
                        <a:rPr lang="de-DE" sz="2400" dirty="0" smtClean="0"/>
                        <a:t>davon -50.000 €</a:t>
                      </a:r>
                      <a:endParaRPr lang="de-DE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de-DE" sz="2400" dirty="0" smtClean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2400" dirty="0" smtClean="0"/>
                        <a:t>Befliegung Schrägluftbilder</a:t>
                      </a:r>
                    </a:p>
                    <a:p>
                      <a:pPr algn="l"/>
                      <a:endParaRPr lang="de-DE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de-DE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124422">
                <a:tc>
                  <a:txBody>
                    <a:bodyPr/>
                    <a:lstStyle/>
                    <a:p>
                      <a:r>
                        <a:rPr lang="de-DE" sz="2400" dirty="0" smtClean="0"/>
                        <a:t>16 sonst.</a:t>
                      </a:r>
                      <a:r>
                        <a:rPr lang="de-DE" sz="2400" baseline="0" dirty="0" smtClean="0"/>
                        <a:t> </a:t>
                      </a:r>
                      <a:r>
                        <a:rPr lang="de-DE" sz="2400" dirty="0" smtClean="0"/>
                        <a:t>ord. Aufwendungen</a:t>
                      </a:r>
                      <a:endParaRPr lang="de-DE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sz="2400" dirty="0" smtClean="0"/>
                        <a:t>-18.600 €</a:t>
                      </a:r>
                      <a:endParaRPr lang="de-DE" sz="24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/>
                      <a:r>
                        <a:rPr lang="de-DE" sz="2400" dirty="0" smtClean="0"/>
                        <a:t>Geschäftsaufwendungen…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r"/>
                      <a:endParaRPr lang="de-DE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090210 Vermessung / Erhebung</a:t>
            </a:r>
            <a:endParaRPr lang="de-DE" dirty="0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altLang="de-DE" smtClean="0"/>
              <a:t>22.11.2022</a:t>
            </a:r>
            <a:endParaRPr lang="de-DE" alt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altLang="de-DE" smtClean="0"/>
              <a:t>Kreis Warendorf - Der Landrat - Amt für Geoinformation und Kataster</a:t>
            </a:r>
            <a:endParaRPr lang="de-DE" altLang="de-DE" sz="1600" b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de-DE" altLang="de-DE" smtClean="0"/>
              <a:t> Folie </a:t>
            </a:r>
            <a:fld id="{D05DEBEC-85B4-4DE8-93DB-68694889CB80}" type="slidenum">
              <a:rPr lang="de-DE" altLang="de-DE" smtClean="0"/>
              <a:pPr/>
              <a:t>7</a:t>
            </a:fld>
            <a:r>
              <a:rPr lang="de-DE" altLang="de-DE" smtClean="0">
                <a:solidFill>
                  <a:schemeClr val="bg1"/>
                </a:solidFill>
              </a:rPr>
              <a:t> </a:t>
            </a:r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3108104409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206655" y="2030164"/>
            <a:ext cx="11339941" cy="5256584"/>
          </a:xfrm>
          <a:prstGeom prst="rect">
            <a:avLst/>
          </a:prstGeom>
        </p:spPr>
      </p:pic>
      <p:sp>
        <p:nvSpPr>
          <p:cNvPr id="8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altLang="de-DE" smtClean="0"/>
              <a:t>22.11.2022</a:t>
            </a:r>
            <a:endParaRPr lang="de-DE" altLang="de-DE"/>
          </a:p>
        </p:txBody>
      </p:sp>
      <p:sp>
        <p:nvSpPr>
          <p:cNvPr id="9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altLang="de-DE" smtClean="0"/>
              <a:t>Kreis Warendorf - Der Landrat - Amt für Geoinformation und Kataster</a:t>
            </a:r>
            <a:endParaRPr lang="de-DE" altLang="de-DE" sz="1600" b="0" dirty="0"/>
          </a:p>
        </p:txBody>
      </p:sp>
      <p:sp>
        <p:nvSpPr>
          <p:cNvPr id="10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de-DE" altLang="de-DE"/>
              <a:t> Folie </a:t>
            </a:r>
            <a:fld id="{4D68057B-EA8E-4993-97AF-55B5F49E6828}" type="slidenum">
              <a:rPr lang="de-DE" altLang="de-DE"/>
              <a:pPr/>
              <a:t>8</a:t>
            </a:fld>
            <a:r>
              <a:rPr lang="de-DE" altLang="de-DE">
                <a:solidFill>
                  <a:schemeClr val="bg1"/>
                </a:solidFill>
              </a:rPr>
              <a:t> </a:t>
            </a:r>
            <a:endParaRPr lang="de-DE" altLang="de-DE"/>
          </a:p>
        </p:txBody>
      </p:sp>
      <p:grpSp>
        <p:nvGrpSpPr>
          <p:cNvPr id="101379" name="Group 3"/>
          <p:cNvGrpSpPr>
            <a:grpSpLocks/>
          </p:cNvGrpSpPr>
          <p:nvPr/>
        </p:nvGrpSpPr>
        <p:grpSpPr bwMode="auto">
          <a:xfrm>
            <a:off x="-8212138" y="-12725400"/>
            <a:ext cx="16881476" cy="15100300"/>
            <a:chOff x="0" y="0"/>
            <a:chExt cx="10632" cy="9512"/>
          </a:xfrm>
        </p:grpSpPr>
        <p:sp>
          <p:nvSpPr>
            <p:cNvPr id="101380" name="Oval 4"/>
            <p:cNvSpPr>
              <a:spLocks/>
            </p:cNvSpPr>
            <p:nvPr/>
          </p:nvSpPr>
          <p:spPr bwMode="auto">
            <a:xfrm>
              <a:off x="0" y="0"/>
              <a:ext cx="10632" cy="951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algn="ctr"/>
              <a:r>
                <a:rPr lang="en-US" altLang="de-DE" sz="5100">
                  <a:solidFill>
                    <a:srgbClr val="FFFF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  <a:sym typeface="Gill Sans" charset="0"/>
                </a:rPr>
                <a:t> </a:t>
              </a:r>
            </a:p>
          </p:txBody>
        </p:sp>
        <p:sp>
          <p:nvSpPr>
            <p:cNvPr id="101381" name="Oval 5"/>
            <p:cNvSpPr>
              <a:spLocks/>
            </p:cNvSpPr>
            <p:nvPr/>
          </p:nvSpPr>
          <p:spPr bwMode="auto">
            <a:xfrm>
              <a:off x="169" y="156"/>
              <a:ext cx="10293" cy="9199"/>
            </a:xfrm>
            <a:prstGeom prst="ellipse">
              <a:avLst/>
            </a:prstGeom>
            <a:gradFill rotWithShape="0">
              <a:gsLst>
                <a:gs pos="0">
                  <a:srgbClr val="E0141E"/>
                </a:gs>
                <a:gs pos="100000">
                  <a:srgbClr val="FFFFFF"/>
                </a:gs>
              </a:gsLst>
              <a:lin ang="165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algn="ctr"/>
              <a:r>
                <a:rPr lang="en-US" altLang="de-DE" sz="51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itchFamily="18" charset="0"/>
                  <a:sym typeface="Gill Sans" charset="0"/>
                </a:rPr>
                <a:t> </a:t>
              </a:r>
            </a:p>
          </p:txBody>
        </p:sp>
        <p:sp>
          <p:nvSpPr>
            <p:cNvPr id="101382" name="Oval 6"/>
            <p:cNvSpPr>
              <a:spLocks/>
            </p:cNvSpPr>
            <p:nvPr/>
          </p:nvSpPr>
          <p:spPr bwMode="auto">
            <a:xfrm>
              <a:off x="226" y="207"/>
              <a:ext cx="10184" cy="910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algn="ctr"/>
              <a:r>
                <a:rPr lang="en-US" altLang="de-DE" sz="5100">
                  <a:solidFill>
                    <a:srgbClr val="FFFF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  <a:sym typeface="Gill Sans" charset="0"/>
                </a:rPr>
                <a:t> </a:t>
              </a:r>
            </a:p>
          </p:txBody>
        </p:sp>
      </p:grpSp>
      <p:sp>
        <p:nvSpPr>
          <p:cNvPr id="101386" name="Rectangle 10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DE" altLang="de-DE" dirty="0" smtClean="0"/>
              <a:t>Neue Baugebiete</a:t>
            </a:r>
            <a:endParaRPr lang="de-DE" altLang="de-DE" dirty="0"/>
          </a:p>
        </p:txBody>
      </p:sp>
    </p:spTree>
    <p:extLst>
      <p:ext uri="{BB962C8B-B14F-4D97-AF65-F5344CB8AC3E}">
        <p14:creationId xmlns:p14="http://schemas.microsoft.com/office/powerpoint/2010/main" val="386180078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el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5467256"/>
              </p:ext>
            </p:extLst>
          </p:nvPr>
        </p:nvGraphicFramePr>
        <p:xfrm>
          <a:off x="256258" y="1289718"/>
          <a:ext cx="9649071" cy="5960181"/>
        </p:xfrm>
        <a:graphic>
          <a:graphicData uri="http://schemas.openxmlformats.org/drawingml/2006/table">
            <a:tbl>
              <a:tblPr firstRow="1">
                <a:tableStyleId>{2A488322-F2BA-4B5B-9748-0D474271808F}</a:tableStyleId>
              </a:tblPr>
              <a:tblGrid>
                <a:gridCol w="38884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59228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54125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2709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53110">
                <a:tc>
                  <a:txBody>
                    <a:bodyPr/>
                    <a:lstStyle/>
                    <a:p>
                      <a:pPr algn="ctr"/>
                      <a:r>
                        <a:rPr lang="de-DE" sz="2400" dirty="0" smtClean="0"/>
                        <a:t>Bezeichnung</a:t>
                      </a:r>
                      <a:endParaRPr lang="de-DE" sz="2400" dirty="0"/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400" dirty="0" smtClean="0"/>
                        <a:t>Planung</a:t>
                      </a:r>
                      <a:endParaRPr lang="de-DE" sz="2400" dirty="0"/>
                    </a:p>
                  </a:txBody>
                  <a:tcPr>
                    <a:solidFill>
                      <a:srgbClr val="C0000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de-DE" sz="2400" dirty="0" smtClean="0"/>
                        <a:t>Besonderheit</a:t>
                      </a:r>
                      <a:endParaRPr lang="de-DE" sz="2400" dirty="0"/>
                    </a:p>
                  </a:txBody>
                  <a:tcPr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de-DE" sz="2400" dirty="0"/>
                    </a:p>
                  </a:txBody>
                  <a:tcPr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8981">
                <a:tc>
                  <a:txBody>
                    <a:bodyPr/>
                    <a:lstStyle/>
                    <a:p>
                      <a:r>
                        <a:rPr lang="de-DE" sz="2400" dirty="0" smtClean="0"/>
                        <a:t>02 Zuwendungen</a:t>
                      </a:r>
                      <a:endParaRPr lang="de-DE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sz="2400" dirty="0" smtClean="0"/>
                        <a:t>20.000 €</a:t>
                      </a:r>
                      <a:endParaRPr lang="de-DE" sz="24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/>
                      <a:endParaRPr lang="de-DE" sz="2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r"/>
                      <a:endParaRPr lang="de-DE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9016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2400" dirty="0" smtClean="0"/>
                        <a:t>04 Gebühreneinnahmen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2400" dirty="0" smtClean="0"/>
                        <a:t>330.000 €</a:t>
                      </a: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2400" dirty="0" smtClean="0"/>
                        <a:t>für Fortführungen,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2400" dirty="0" smtClean="0"/>
                        <a:t>Baukonjunktur?</a:t>
                      </a:r>
                      <a:endParaRPr lang="de-DE" sz="2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r"/>
                      <a:endParaRPr lang="de-DE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27056">
                <a:tc>
                  <a:txBody>
                    <a:bodyPr/>
                    <a:lstStyle/>
                    <a:p>
                      <a:r>
                        <a:rPr lang="de-DE" sz="2400" dirty="0" smtClean="0"/>
                        <a:t>08 Aktivierte Eigenleistung</a:t>
                      </a:r>
                      <a:endParaRPr lang="de-DE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sz="2400" dirty="0" smtClean="0">
                          <a:solidFill>
                            <a:schemeClr val="tx1"/>
                          </a:solidFill>
                        </a:rPr>
                        <a:t>5.000 €</a:t>
                      </a:r>
                      <a:r>
                        <a:rPr lang="de-DE" sz="24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endParaRPr lang="de-DE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/>
                      <a:r>
                        <a:rPr lang="de-DE" sz="2400" dirty="0" smtClean="0"/>
                        <a:t>Vermessungen</a:t>
                      </a:r>
                      <a:r>
                        <a:rPr lang="de-DE" sz="2400" baseline="0" dirty="0" smtClean="0"/>
                        <a:t> an Kreisstraßen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r"/>
                      <a:endParaRPr lang="de-DE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843721">
                <a:tc>
                  <a:txBody>
                    <a:bodyPr/>
                    <a:lstStyle/>
                    <a:p>
                      <a:r>
                        <a:rPr lang="de-DE" sz="2400" dirty="0" smtClean="0"/>
                        <a:t>13 Dienstleistungen</a:t>
                      </a:r>
                    </a:p>
                    <a:p>
                      <a:endParaRPr lang="de-DE" sz="24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sz="2400" dirty="0" smtClean="0"/>
                        <a:t>-70.000 €</a:t>
                      </a:r>
                    </a:p>
                    <a:p>
                      <a:pPr algn="r"/>
                      <a:r>
                        <a:rPr lang="de-DE" sz="2400" dirty="0" smtClean="0"/>
                        <a:t>davon -30.000 €</a:t>
                      </a:r>
                    </a:p>
                    <a:p>
                      <a:pPr algn="r"/>
                      <a:endParaRPr lang="de-DE" sz="2400" dirty="0" smtClean="0"/>
                    </a:p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2400" dirty="0" smtClean="0"/>
                        <a:t>-20.000 €</a:t>
                      </a:r>
                    </a:p>
                    <a:p>
                      <a:pPr algn="r"/>
                      <a:endParaRPr lang="de-DE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de-DE" sz="2400" dirty="0" smtClean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2400" dirty="0" smtClean="0"/>
                        <a:t>ABK-Aktualisierung ALKIS-Dienstleistungen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de-DE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079615">
                <a:tc>
                  <a:txBody>
                    <a:bodyPr/>
                    <a:lstStyle/>
                    <a:p>
                      <a:r>
                        <a:rPr lang="de-DE" sz="2400" dirty="0" smtClean="0"/>
                        <a:t>16 sonst.</a:t>
                      </a:r>
                      <a:r>
                        <a:rPr lang="de-DE" sz="2400" baseline="0" dirty="0" smtClean="0"/>
                        <a:t> </a:t>
                      </a:r>
                      <a:r>
                        <a:rPr lang="de-DE" sz="2400" dirty="0" smtClean="0"/>
                        <a:t>ord. Aufwendungen</a:t>
                      </a:r>
                      <a:endParaRPr lang="de-DE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sz="2400" dirty="0" smtClean="0"/>
                        <a:t>-5.500 €</a:t>
                      </a:r>
                      <a:endParaRPr lang="de-DE" sz="24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/>
                      <a:endParaRPr lang="de-DE" sz="2400" dirty="0" smtClean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r"/>
                      <a:endParaRPr lang="de-DE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090220 Führung von Geobasisdaten</a:t>
            </a:r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altLang="de-DE" smtClean="0"/>
              <a:t>22.11.2022</a:t>
            </a:r>
            <a:endParaRPr lang="de-DE" alt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altLang="de-DE" smtClean="0"/>
              <a:t>Kreis Warendorf - Der Landrat - Amt für Geoinformation und Kataster</a:t>
            </a:r>
            <a:endParaRPr lang="de-DE" altLang="de-DE" sz="1600" b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de-DE" altLang="de-DE" smtClean="0"/>
              <a:t> Folie </a:t>
            </a:r>
            <a:fld id="{D05DEBEC-85B4-4DE8-93DB-68694889CB80}" type="slidenum">
              <a:rPr lang="de-DE" altLang="de-DE" smtClean="0"/>
              <a:pPr/>
              <a:t>9</a:t>
            </a:fld>
            <a:r>
              <a:rPr lang="de-DE" altLang="de-DE" smtClean="0">
                <a:solidFill>
                  <a:schemeClr val="bg1"/>
                </a:solidFill>
              </a:rPr>
              <a:t> </a:t>
            </a:r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3786365099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1379" name="Group 3"/>
          <p:cNvGrpSpPr>
            <a:grpSpLocks/>
          </p:cNvGrpSpPr>
          <p:nvPr/>
        </p:nvGrpSpPr>
        <p:grpSpPr bwMode="auto">
          <a:xfrm>
            <a:off x="-8212137" y="-9971653"/>
            <a:ext cx="16881475" cy="12585551"/>
            <a:chOff x="0" y="0"/>
            <a:chExt cx="10632" cy="9512"/>
          </a:xfrm>
        </p:grpSpPr>
        <p:sp>
          <p:nvSpPr>
            <p:cNvPr id="101380" name="Oval 4"/>
            <p:cNvSpPr>
              <a:spLocks/>
            </p:cNvSpPr>
            <p:nvPr/>
          </p:nvSpPr>
          <p:spPr bwMode="auto">
            <a:xfrm>
              <a:off x="0" y="0"/>
              <a:ext cx="10632" cy="951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algn="ctr"/>
              <a:r>
                <a:rPr lang="en-US" altLang="de-DE" sz="4556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  <a:sym typeface="Gill Sans" charset="0"/>
                </a:rPr>
                <a:t> </a:t>
              </a:r>
            </a:p>
          </p:txBody>
        </p:sp>
        <p:sp>
          <p:nvSpPr>
            <p:cNvPr id="101381" name="Oval 5"/>
            <p:cNvSpPr>
              <a:spLocks/>
            </p:cNvSpPr>
            <p:nvPr/>
          </p:nvSpPr>
          <p:spPr bwMode="auto">
            <a:xfrm>
              <a:off x="169" y="156"/>
              <a:ext cx="10293" cy="9199"/>
            </a:xfrm>
            <a:prstGeom prst="ellipse">
              <a:avLst/>
            </a:prstGeom>
            <a:gradFill rotWithShape="0">
              <a:gsLst>
                <a:gs pos="0">
                  <a:srgbClr val="E0141E"/>
                </a:gs>
                <a:gs pos="100000">
                  <a:srgbClr val="FFFFFF"/>
                </a:gs>
              </a:gsLst>
              <a:lin ang="165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algn="ctr"/>
              <a:r>
                <a:rPr lang="en-US" altLang="de-DE" sz="4556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itchFamily="18" charset="0"/>
                  <a:sym typeface="Gill Sans" charset="0"/>
                </a:rPr>
                <a:t> </a:t>
              </a:r>
            </a:p>
          </p:txBody>
        </p:sp>
        <p:sp>
          <p:nvSpPr>
            <p:cNvPr id="101382" name="Oval 6"/>
            <p:cNvSpPr>
              <a:spLocks/>
            </p:cNvSpPr>
            <p:nvPr/>
          </p:nvSpPr>
          <p:spPr bwMode="auto">
            <a:xfrm>
              <a:off x="226" y="207"/>
              <a:ext cx="10184" cy="910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algn="ctr"/>
              <a:r>
                <a:rPr lang="en-US" altLang="de-DE" sz="4556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  <a:sym typeface="Gill Sans" charset="0"/>
                </a:rPr>
                <a:t> </a:t>
              </a:r>
            </a:p>
          </p:txBody>
        </p:sp>
      </p:grpSp>
      <p:sp>
        <p:nvSpPr>
          <p:cNvPr id="8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altLang="de-D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16.11.2022</a:t>
            </a:r>
            <a:endParaRPr lang="de-DE" altLang="de-D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altLang="de-DE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Kreis Warendorf - Der Landrat - Amt für Geoinformation und Kataster</a:t>
            </a:r>
            <a:endParaRPr lang="de-DE" altLang="de-DE" sz="1445" b="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de-DE" altLang="de-DE" dirty="0"/>
              <a:t> </a:t>
            </a:r>
            <a:r>
              <a:rPr lang="de-DE" altLang="de-DE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Folie </a:t>
            </a:r>
            <a:fld id="{17786036-7212-4E46-A2A4-98CFFC937FF3}" type="slidenum">
              <a:rPr lang="de-DE" altLang="de-DE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pPr/>
              <a:t>10</a:t>
            </a:fld>
            <a:r>
              <a:rPr lang="de-DE" altLang="de-DE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de-DE" altLang="de-D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Rechteck 1"/>
          <p:cNvSpPr/>
          <p:nvPr/>
        </p:nvSpPr>
        <p:spPr>
          <a:xfrm>
            <a:off x="325593" y="1113242"/>
            <a:ext cx="3554880" cy="5712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altLang="de-DE" sz="3112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ALKIS-Migration</a:t>
            </a:r>
            <a:endParaRPr lang="de-DE" sz="3112" b="1" dirty="0"/>
          </a:p>
        </p:txBody>
      </p:sp>
      <p:pic>
        <p:nvPicPr>
          <p:cNvPr id="11" name="Grafik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06956" y="2918637"/>
            <a:ext cx="2847073" cy="15333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2" name="Grafik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5593" y="2949043"/>
            <a:ext cx="2994730" cy="159627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3" name="Grafik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10402" y="4750063"/>
            <a:ext cx="2843626" cy="182031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4" name="Grafik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5594" y="4802193"/>
            <a:ext cx="2981698" cy="17681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9" name="Rechteck 18"/>
          <p:cNvSpPr/>
          <p:nvPr/>
        </p:nvSpPr>
        <p:spPr>
          <a:xfrm>
            <a:off x="1344508" y="2400548"/>
            <a:ext cx="7891189" cy="4344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334"/>
              </a:spcAft>
            </a:pPr>
            <a:r>
              <a:rPr lang="de-DE" altLang="de-DE" sz="2223" b="1" u="sng" kern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ALKIS-Umstellung: GeoInfoDok 6.0 &gt;&gt;&gt; GeoInfoDok 7.1.1</a:t>
            </a:r>
          </a:p>
        </p:txBody>
      </p:sp>
      <p:sp>
        <p:nvSpPr>
          <p:cNvPr id="15" name="Textfeld 14"/>
          <p:cNvSpPr txBox="1"/>
          <p:nvPr/>
        </p:nvSpPr>
        <p:spPr>
          <a:xfrm>
            <a:off x="3524926" y="2838764"/>
            <a:ext cx="328087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000" b="1" dirty="0">
                <a:solidFill>
                  <a:srgbClr val="FF0000"/>
                </a:solidFill>
              </a:rPr>
              <a:t>Ziele:</a:t>
            </a:r>
          </a:p>
          <a:p>
            <a:pPr marL="296384" indent="-296384">
              <a:buFont typeface="Arial" panose="020B0604020202020204" pitchFamily="34" charset="0"/>
              <a:buChar char="•"/>
            </a:pPr>
            <a:r>
              <a:rPr lang="de-DE" sz="2000" dirty="0"/>
              <a:t>Harmonisierung</a:t>
            </a:r>
          </a:p>
          <a:p>
            <a:pPr marL="296384" indent="-296384">
              <a:buFont typeface="Arial" panose="020B0604020202020204" pitchFamily="34" charset="0"/>
              <a:buChar char="•"/>
            </a:pPr>
            <a:r>
              <a:rPr lang="de-DE" sz="2000" dirty="0"/>
              <a:t>Einheitlichkeit</a:t>
            </a:r>
          </a:p>
          <a:p>
            <a:pPr marL="296384" indent="-296384">
              <a:buFont typeface="Arial" panose="020B0604020202020204" pitchFamily="34" charset="0"/>
              <a:buChar char="•"/>
            </a:pPr>
            <a:r>
              <a:rPr lang="de-DE" sz="2000" dirty="0"/>
              <a:t>Modellierung</a:t>
            </a:r>
          </a:p>
          <a:p>
            <a:pPr marL="296384" indent="-296384">
              <a:buFont typeface="Arial" panose="020B0604020202020204" pitchFamily="34" charset="0"/>
              <a:buChar char="•"/>
            </a:pPr>
            <a:r>
              <a:rPr lang="de-DE" sz="2000" dirty="0"/>
              <a:t>Kommunikation</a:t>
            </a:r>
          </a:p>
          <a:p>
            <a:pPr marL="296384" indent="-296384">
              <a:buFont typeface="Arial" panose="020B0604020202020204" pitchFamily="34" charset="0"/>
              <a:buChar char="•"/>
            </a:pPr>
            <a:r>
              <a:rPr lang="de-DE" sz="2000" dirty="0"/>
              <a:t>Qualität</a:t>
            </a:r>
          </a:p>
        </p:txBody>
      </p:sp>
      <p:pic>
        <p:nvPicPr>
          <p:cNvPr id="17" name="Grafik 1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24925" y="4795153"/>
            <a:ext cx="3280877" cy="17752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9489871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/>
          <p:cNvPicPr>
            <a:picLocks noChangeAspect="1"/>
          </p:cNvPicPr>
          <p:nvPr/>
        </p:nvPicPr>
        <p:blipFill rotWithShape="1">
          <a:blip r:embed="rId2"/>
          <a:srcRect l="2716" t="21171" r="3164" b="7460"/>
          <a:stretch/>
        </p:blipFill>
        <p:spPr>
          <a:xfrm>
            <a:off x="1814587" y="2769722"/>
            <a:ext cx="6859805" cy="38382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grpSp>
        <p:nvGrpSpPr>
          <p:cNvPr id="101379" name="Group 3"/>
          <p:cNvGrpSpPr>
            <a:grpSpLocks/>
          </p:cNvGrpSpPr>
          <p:nvPr/>
        </p:nvGrpSpPr>
        <p:grpSpPr bwMode="auto">
          <a:xfrm>
            <a:off x="-8212137" y="-9971653"/>
            <a:ext cx="16881475" cy="12585551"/>
            <a:chOff x="0" y="0"/>
            <a:chExt cx="10632" cy="9512"/>
          </a:xfrm>
        </p:grpSpPr>
        <p:sp>
          <p:nvSpPr>
            <p:cNvPr id="101380" name="Oval 4"/>
            <p:cNvSpPr>
              <a:spLocks/>
            </p:cNvSpPr>
            <p:nvPr/>
          </p:nvSpPr>
          <p:spPr bwMode="auto">
            <a:xfrm>
              <a:off x="0" y="0"/>
              <a:ext cx="10632" cy="951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algn="ctr"/>
              <a:r>
                <a:rPr lang="en-US" altLang="de-DE" sz="4556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  <a:sym typeface="Gill Sans" charset="0"/>
                </a:rPr>
                <a:t> </a:t>
              </a:r>
            </a:p>
          </p:txBody>
        </p:sp>
        <p:sp>
          <p:nvSpPr>
            <p:cNvPr id="101381" name="Oval 5"/>
            <p:cNvSpPr>
              <a:spLocks/>
            </p:cNvSpPr>
            <p:nvPr/>
          </p:nvSpPr>
          <p:spPr bwMode="auto">
            <a:xfrm>
              <a:off x="169" y="156"/>
              <a:ext cx="10293" cy="9199"/>
            </a:xfrm>
            <a:prstGeom prst="ellipse">
              <a:avLst/>
            </a:prstGeom>
            <a:gradFill rotWithShape="0">
              <a:gsLst>
                <a:gs pos="0">
                  <a:srgbClr val="E0141E"/>
                </a:gs>
                <a:gs pos="100000">
                  <a:srgbClr val="FFFFFF"/>
                </a:gs>
              </a:gsLst>
              <a:lin ang="165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algn="ctr"/>
              <a:r>
                <a:rPr lang="en-US" altLang="de-DE" sz="4556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itchFamily="18" charset="0"/>
                  <a:sym typeface="Gill Sans" charset="0"/>
                </a:rPr>
                <a:t> </a:t>
              </a:r>
            </a:p>
          </p:txBody>
        </p:sp>
        <p:sp>
          <p:nvSpPr>
            <p:cNvPr id="101382" name="Oval 6"/>
            <p:cNvSpPr>
              <a:spLocks/>
            </p:cNvSpPr>
            <p:nvPr/>
          </p:nvSpPr>
          <p:spPr bwMode="auto">
            <a:xfrm>
              <a:off x="226" y="207"/>
              <a:ext cx="10184" cy="910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algn="ctr"/>
              <a:r>
                <a:rPr lang="en-US" altLang="de-DE" sz="4556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  <a:sym typeface="Gill Sans" charset="0"/>
                </a:rPr>
                <a:t> </a:t>
              </a:r>
            </a:p>
          </p:txBody>
        </p:sp>
      </p:grpSp>
      <p:sp>
        <p:nvSpPr>
          <p:cNvPr id="8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altLang="de-D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16.11.2022</a:t>
            </a:r>
            <a:endParaRPr lang="de-DE" altLang="de-D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altLang="de-DE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Kreis Warendorf - Der Landrat - Amt für Geoinformation und Kataster</a:t>
            </a:r>
            <a:endParaRPr lang="de-DE" altLang="de-DE" sz="1445" b="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de-DE" altLang="de-DE" dirty="0"/>
              <a:t> </a:t>
            </a:r>
            <a:r>
              <a:rPr lang="de-DE" altLang="de-DE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Folie </a:t>
            </a:r>
            <a:fld id="{17786036-7212-4E46-A2A4-98CFFC937FF3}" type="slidenum">
              <a:rPr lang="de-DE" altLang="de-DE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pPr/>
              <a:t>11</a:t>
            </a:fld>
            <a:r>
              <a:rPr lang="de-DE" altLang="de-DE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de-DE" altLang="de-D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Rechteck 1"/>
          <p:cNvSpPr/>
          <p:nvPr/>
        </p:nvSpPr>
        <p:spPr>
          <a:xfrm>
            <a:off x="325593" y="1113242"/>
            <a:ext cx="3554880" cy="5712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altLang="de-DE" sz="3112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ALKIS-Migration</a:t>
            </a:r>
            <a:endParaRPr lang="de-DE" sz="3112" b="1" dirty="0"/>
          </a:p>
        </p:txBody>
      </p:sp>
      <p:pic>
        <p:nvPicPr>
          <p:cNvPr id="3" name="Grafik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60815" y="5458686"/>
            <a:ext cx="1015732" cy="1065040"/>
          </a:xfrm>
          <a:prstGeom prst="rect">
            <a:avLst/>
          </a:prstGeom>
        </p:spPr>
      </p:pic>
      <p:sp>
        <p:nvSpPr>
          <p:cNvPr id="5" name="Rechteck 4"/>
          <p:cNvSpPr/>
          <p:nvPr/>
        </p:nvSpPr>
        <p:spPr>
          <a:xfrm>
            <a:off x="1319789" y="2289594"/>
            <a:ext cx="7891189" cy="4344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334"/>
              </a:spcAft>
            </a:pPr>
            <a:r>
              <a:rPr lang="de-DE" altLang="de-DE" sz="2223" b="1" u="sng" kern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ALKIS-Umstellung: GeoInfoDok 6.0 &gt;&gt;&gt; GeoInfoDok 7.1.1</a:t>
            </a:r>
          </a:p>
        </p:txBody>
      </p:sp>
      <p:sp>
        <p:nvSpPr>
          <p:cNvPr id="6" name="Ellipse 5"/>
          <p:cNvSpPr/>
          <p:nvPr/>
        </p:nvSpPr>
        <p:spPr bwMode="auto">
          <a:xfrm>
            <a:off x="5080794" y="3329872"/>
            <a:ext cx="3360898" cy="1040278"/>
          </a:xfrm>
          <a:prstGeom prst="ellipse">
            <a:avLst/>
          </a:prstGeom>
          <a:noFill/>
          <a:ln w="571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x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vert="horz" wrap="none" lIns="101616" tIns="50808" rIns="101616" bIns="50808" numCol="1" rtlCol="0" anchor="ctr" anchorCtr="0" compatLnSpc="1">
            <a:prstTxWarp prst="textNoShape">
              <a:avLst/>
            </a:prstTxWarp>
          </a:bodyPr>
          <a:lstStyle/>
          <a:p>
            <a:pPr defTabSz="1016173"/>
            <a:endParaRPr lang="de-DE" sz="4001" dirty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15" name="Ellipse 14"/>
          <p:cNvSpPr/>
          <p:nvPr/>
        </p:nvSpPr>
        <p:spPr bwMode="auto">
          <a:xfrm>
            <a:off x="6841264" y="5490449"/>
            <a:ext cx="1600428" cy="480128"/>
          </a:xfrm>
          <a:prstGeom prst="ellipse">
            <a:avLst/>
          </a:prstGeom>
          <a:noFill/>
          <a:ln w="571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x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vert="horz" wrap="none" lIns="101616" tIns="50808" rIns="101616" bIns="50808" numCol="1" rtlCol="0" anchor="ctr" anchorCtr="0" compatLnSpc="1">
            <a:prstTxWarp prst="textNoShape">
              <a:avLst/>
            </a:prstTxWarp>
          </a:bodyPr>
          <a:lstStyle/>
          <a:p>
            <a:pPr defTabSz="1016173"/>
            <a:endParaRPr lang="de-DE" sz="4001" dirty="0">
              <a:solidFill>
                <a:schemeClr val="tx1"/>
              </a:solidFill>
              <a:latin typeface="Arial" charset="0"/>
            </a:endParaRPr>
          </a:p>
        </p:txBody>
      </p:sp>
      <p:pic>
        <p:nvPicPr>
          <p:cNvPr id="7" name="Grafik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36444" y="5490449"/>
            <a:ext cx="1100839" cy="1079669"/>
          </a:xfrm>
          <a:prstGeom prst="rect">
            <a:avLst/>
          </a:prstGeom>
        </p:spPr>
      </p:pic>
      <p:pic>
        <p:nvPicPr>
          <p:cNvPr id="11" name="Grafik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70599" y="5901375"/>
            <a:ext cx="1537992" cy="622351"/>
          </a:xfrm>
          <a:prstGeom prst="rect">
            <a:avLst/>
          </a:prstGeom>
        </p:spPr>
      </p:pic>
      <p:sp>
        <p:nvSpPr>
          <p:cNvPr id="17" name="Ellipse 16"/>
          <p:cNvSpPr/>
          <p:nvPr/>
        </p:nvSpPr>
        <p:spPr bwMode="auto">
          <a:xfrm>
            <a:off x="2363060" y="3729979"/>
            <a:ext cx="1917520" cy="480128"/>
          </a:xfrm>
          <a:prstGeom prst="ellipse">
            <a:avLst/>
          </a:prstGeom>
          <a:noFill/>
          <a:ln w="571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x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vert="horz" wrap="none" lIns="101616" tIns="50808" rIns="101616" bIns="50808" numCol="1" rtlCol="0" anchor="ctr" anchorCtr="0" compatLnSpc="1">
            <a:prstTxWarp prst="textNoShape">
              <a:avLst/>
            </a:prstTxWarp>
          </a:bodyPr>
          <a:lstStyle/>
          <a:p>
            <a:pPr defTabSz="1016173"/>
            <a:endParaRPr lang="de-DE" sz="4001" dirty="0">
              <a:solidFill>
                <a:schemeClr val="tx1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894480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9767" y="2129551"/>
            <a:ext cx="8033977" cy="446801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grpSp>
        <p:nvGrpSpPr>
          <p:cNvPr id="101379" name="Group 3"/>
          <p:cNvGrpSpPr>
            <a:grpSpLocks/>
          </p:cNvGrpSpPr>
          <p:nvPr/>
        </p:nvGrpSpPr>
        <p:grpSpPr bwMode="auto">
          <a:xfrm>
            <a:off x="-8212137" y="-9971653"/>
            <a:ext cx="16881475" cy="12585551"/>
            <a:chOff x="0" y="0"/>
            <a:chExt cx="10632" cy="9512"/>
          </a:xfrm>
        </p:grpSpPr>
        <p:sp>
          <p:nvSpPr>
            <p:cNvPr id="101380" name="Oval 4"/>
            <p:cNvSpPr>
              <a:spLocks/>
            </p:cNvSpPr>
            <p:nvPr/>
          </p:nvSpPr>
          <p:spPr bwMode="auto">
            <a:xfrm>
              <a:off x="0" y="0"/>
              <a:ext cx="10632" cy="951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algn="ctr"/>
              <a:r>
                <a:rPr lang="en-US" altLang="de-DE" sz="4556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  <a:sym typeface="Gill Sans" charset="0"/>
                </a:rPr>
                <a:t> </a:t>
              </a:r>
            </a:p>
          </p:txBody>
        </p:sp>
        <p:sp>
          <p:nvSpPr>
            <p:cNvPr id="101381" name="Oval 5"/>
            <p:cNvSpPr>
              <a:spLocks/>
            </p:cNvSpPr>
            <p:nvPr/>
          </p:nvSpPr>
          <p:spPr bwMode="auto">
            <a:xfrm>
              <a:off x="169" y="156"/>
              <a:ext cx="10293" cy="9199"/>
            </a:xfrm>
            <a:prstGeom prst="ellipse">
              <a:avLst/>
            </a:prstGeom>
            <a:gradFill rotWithShape="0">
              <a:gsLst>
                <a:gs pos="0">
                  <a:srgbClr val="E0141E"/>
                </a:gs>
                <a:gs pos="100000">
                  <a:srgbClr val="FFFFFF"/>
                </a:gs>
              </a:gsLst>
              <a:lin ang="165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algn="ctr"/>
              <a:r>
                <a:rPr lang="en-US" altLang="de-DE" sz="4556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itchFamily="18" charset="0"/>
                  <a:sym typeface="Gill Sans" charset="0"/>
                </a:rPr>
                <a:t> </a:t>
              </a:r>
            </a:p>
          </p:txBody>
        </p:sp>
        <p:sp>
          <p:nvSpPr>
            <p:cNvPr id="101382" name="Oval 6"/>
            <p:cNvSpPr>
              <a:spLocks/>
            </p:cNvSpPr>
            <p:nvPr/>
          </p:nvSpPr>
          <p:spPr bwMode="auto">
            <a:xfrm>
              <a:off x="226" y="207"/>
              <a:ext cx="10184" cy="910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algn="ctr"/>
              <a:r>
                <a:rPr lang="en-US" altLang="de-DE" sz="4556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  <a:sym typeface="Gill Sans" charset="0"/>
                </a:rPr>
                <a:t> </a:t>
              </a:r>
            </a:p>
          </p:txBody>
        </p:sp>
      </p:grpSp>
      <p:sp>
        <p:nvSpPr>
          <p:cNvPr id="8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altLang="de-D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16.11.2022</a:t>
            </a:r>
            <a:endParaRPr lang="de-DE" altLang="de-D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altLang="de-DE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Kreis Warendorf - Der Landrat - Amt für Geoinformation und Kataster</a:t>
            </a:r>
            <a:endParaRPr lang="de-DE" altLang="de-DE" sz="1445" b="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de-DE" altLang="de-DE" dirty="0"/>
              <a:t> </a:t>
            </a:r>
            <a:r>
              <a:rPr lang="de-DE" altLang="de-DE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Folie </a:t>
            </a:r>
            <a:fld id="{17786036-7212-4E46-A2A4-98CFFC937FF3}" type="slidenum">
              <a:rPr lang="de-DE" altLang="de-DE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pPr/>
              <a:t>12</a:t>
            </a:fld>
            <a:r>
              <a:rPr lang="de-DE" altLang="de-DE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de-DE" altLang="de-D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Rechteck 1"/>
          <p:cNvSpPr/>
          <p:nvPr/>
        </p:nvSpPr>
        <p:spPr>
          <a:xfrm>
            <a:off x="325593" y="1113242"/>
            <a:ext cx="3554880" cy="5712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altLang="de-DE" sz="3112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ALKIS-Migration</a:t>
            </a:r>
            <a:endParaRPr lang="de-DE" sz="3112" b="1" dirty="0"/>
          </a:p>
        </p:txBody>
      </p:sp>
      <p:sp>
        <p:nvSpPr>
          <p:cNvPr id="4" name="Textfeld 3"/>
          <p:cNvSpPr txBox="1"/>
          <p:nvPr/>
        </p:nvSpPr>
        <p:spPr>
          <a:xfrm>
            <a:off x="6361137" y="958221"/>
            <a:ext cx="3070287" cy="9131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667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Zeitplanvorgabe des Landes NRW</a:t>
            </a:r>
          </a:p>
        </p:txBody>
      </p:sp>
      <p:grpSp>
        <p:nvGrpSpPr>
          <p:cNvPr id="7" name="Gruppieren 6"/>
          <p:cNvGrpSpPr/>
          <p:nvPr/>
        </p:nvGrpSpPr>
        <p:grpSpPr>
          <a:xfrm>
            <a:off x="5009867" y="4770257"/>
            <a:ext cx="2000535" cy="1280342"/>
            <a:chOff x="4508176" y="3721596"/>
            <a:chExt cx="1800200" cy="1152128"/>
          </a:xfrm>
        </p:grpSpPr>
        <p:sp>
          <p:nvSpPr>
            <p:cNvPr id="5" name="Explosion 2 4"/>
            <p:cNvSpPr/>
            <p:nvPr/>
          </p:nvSpPr>
          <p:spPr bwMode="auto">
            <a:xfrm>
              <a:off x="4508176" y="3721596"/>
              <a:ext cx="1800200" cy="1152128"/>
            </a:xfrm>
            <a:prstGeom prst="irregularSeal2">
              <a:avLst/>
            </a:prstGeom>
            <a:gradFill rotWithShape="0">
              <a:gsLst>
                <a:gs pos="0">
                  <a:srgbClr val="E0141E">
                    <a:alpha val="50000"/>
                  </a:srgbClr>
                </a:gs>
                <a:gs pos="100000">
                  <a:srgbClr val="FFFFFF"/>
                </a:gs>
              </a:gsLst>
              <a:lin ang="0" scaled="1"/>
            </a:gradFill>
            <a:ln w="12700">
              <a:solidFill>
                <a:schemeClr val="tx1"/>
              </a:solidFill>
            </a:ln>
            <a:effectLst>
              <a:softEdge rad="0"/>
            </a:effectLst>
            <a:extLst/>
          </p:spPr>
          <p:txBody>
            <a:bodyPr vert="horz" wrap="none" lIns="101616" tIns="50808" rIns="101616" bIns="50808" numCol="1" rtlCol="0" anchor="ctr" anchorCtr="0" compatLnSpc="1">
              <a:prstTxWarp prst="textNoShape">
                <a:avLst/>
              </a:prstTxWarp>
            </a:bodyPr>
            <a:lstStyle/>
            <a:p>
              <a:pPr defTabSz="1016173"/>
              <a:endParaRPr lang="de-DE" sz="4001" dirty="0"/>
            </a:p>
          </p:txBody>
        </p:sp>
        <p:sp>
          <p:nvSpPr>
            <p:cNvPr id="6" name="Textfeld 5"/>
            <p:cNvSpPr txBox="1"/>
            <p:nvPr/>
          </p:nvSpPr>
          <p:spPr>
            <a:xfrm>
              <a:off x="4788024" y="4081636"/>
              <a:ext cx="1224136" cy="32928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DE" sz="1778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31.12.2023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45120245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9767" y="2129551"/>
            <a:ext cx="8033977" cy="446801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grpSp>
        <p:nvGrpSpPr>
          <p:cNvPr id="101379" name="Group 3"/>
          <p:cNvGrpSpPr>
            <a:grpSpLocks/>
          </p:cNvGrpSpPr>
          <p:nvPr/>
        </p:nvGrpSpPr>
        <p:grpSpPr bwMode="auto">
          <a:xfrm>
            <a:off x="-8212137" y="-9971653"/>
            <a:ext cx="16881475" cy="12585551"/>
            <a:chOff x="0" y="0"/>
            <a:chExt cx="10632" cy="9512"/>
          </a:xfrm>
        </p:grpSpPr>
        <p:sp>
          <p:nvSpPr>
            <p:cNvPr id="101380" name="Oval 4"/>
            <p:cNvSpPr>
              <a:spLocks/>
            </p:cNvSpPr>
            <p:nvPr/>
          </p:nvSpPr>
          <p:spPr bwMode="auto">
            <a:xfrm>
              <a:off x="0" y="0"/>
              <a:ext cx="10632" cy="951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algn="ctr"/>
              <a:r>
                <a:rPr lang="en-US" altLang="de-DE" sz="4556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  <a:sym typeface="Gill Sans" charset="0"/>
                </a:rPr>
                <a:t> </a:t>
              </a:r>
            </a:p>
          </p:txBody>
        </p:sp>
        <p:sp>
          <p:nvSpPr>
            <p:cNvPr id="101381" name="Oval 5"/>
            <p:cNvSpPr>
              <a:spLocks/>
            </p:cNvSpPr>
            <p:nvPr/>
          </p:nvSpPr>
          <p:spPr bwMode="auto">
            <a:xfrm>
              <a:off x="169" y="156"/>
              <a:ext cx="10293" cy="9199"/>
            </a:xfrm>
            <a:prstGeom prst="ellipse">
              <a:avLst/>
            </a:prstGeom>
            <a:gradFill rotWithShape="0">
              <a:gsLst>
                <a:gs pos="0">
                  <a:srgbClr val="E0141E"/>
                </a:gs>
                <a:gs pos="100000">
                  <a:srgbClr val="FFFFFF"/>
                </a:gs>
              </a:gsLst>
              <a:lin ang="165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algn="ctr"/>
              <a:r>
                <a:rPr lang="en-US" altLang="de-DE" sz="4556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itchFamily="18" charset="0"/>
                  <a:sym typeface="Gill Sans" charset="0"/>
                </a:rPr>
                <a:t> </a:t>
              </a:r>
            </a:p>
          </p:txBody>
        </p:sp>
        <p:sp>
          <p:nvSpPr>
            <p:cNvPr id="101382" name="Oval 6"/>
            <p:cNvSpPr>
              <a:spLocks/>
            </p:cNvSpPr>
            <p:nvPr/>
          </p:nvSpPr>
          <p:spPr bwMode="auto">
            <a:xfrm>
              <a:off x="226" y="207"/>
              <a:ext cx="10184" cy="910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algn="ctr"/>
              <a:r>
                <a:rPr lang="en-US" altLang="de-DE" sz="4556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  <a:sym typeface="Gill Sans" charset="0"/>
                </a:rPr>
                <a:t> </a:t>
              </a:r>
            </a:p>
          </p:txBody>
        </p:sp>
      </p:grpSp>
      <p:sp>
        <p:nvSpPr>
          <p:cNvPr id="8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altLang="de-D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16.11.2022</a:t>
            </a:r>
            <a:endParaRPr lang="de-DE" altLang="de-D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altLang="de-DE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Kreis Warendorf - Der Landrat - Amt für Geoinformation und Kataster</a:t>
            </a:r>
            <a:endParaRPr lang="de-DE" altLang="de-DE" sz="1445" b="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de-DE" altLang="de-DE" dirty="0"/>
              <a:t> </a:t>
            </a:r>
            <a:r>
              <a:rPr lang="de-DE" altLang="de-DE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Folie </a:t>
            </a:r>
            <a:fld id="{17786036-7212-4E46-A2A4-98CFFC937FF3}" type="slidenum">
              <a:rPr lang="de-DE" altLang="de-DE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pPr/>
              <a:t>13</a:t>
            </a:fld>
            <a:r>
              <a:rPr lang="de-DE" altLang="de-DE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de-DE" altLang="de-D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Rechteck 1"/>
          <p:cNvSpPr/>
          <p:nvPr/>
        </p:nvSpPr>
        <p:spPr>
          <a:xfrm>
            <a:off x="325593" y="1113242"/>
            <a:ext cx="3554880" cy="5712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altLang="de-DE" sz="3112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ALKIS-Migration</a:t>
            </a:r>
            <a:endParaRPr lang="de-DE" sz="3112" b="1" dirty="0"/>
          </a:p>
        </p:txBody>
      </p:sp>
      <p:sp>
        <p:nvSpPr>
          <p:cNvPr id="4" name="Textfeld 3"/>
          <p:cNvSpPr txBox="1"/>
          <p:nvPr/>
        </p:nvSpPr>
        <p:spPr>
          <a:xfrm>
            <a:off x="6361137" y="958221"/>
            <a:ext cx="3070287" cy="9131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667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Zeitplanvorgabe des Landes NRW</a:t>
            </a:r>
          </a:p>
        </p:txBody>
      </p:sp>
      <p:grpSp>
        <p:nvGrpSpPr>
          <p:cNvPr id="7" name="Gruppieren 6"/>
          <p:cNvGrpSpPr/>
          <p:nvPr/>
        </p:nvGrpSpPr>
        <p:grpSpPr>
          <a:xfrm>
            <a:off x="5009867" y="4770257"/>
            <a:ext cx="2000535" cy="1280342"/>
            <a:chOff x="4508176" y="3721596"/>
            <a:chExt cx="1800200" cy="1152128"/>
          </a:xfrm>
        </p:grpSpPr>
        <p:sp>
          <p:nvSpPr>
            <p:cNvPr id="5" name="Explosion 2 4"/>
            <p:cNvSpPr/>
            <p:nvPr/>
          </p:nvSpPr>
          <p:spPr bwMode="auto">
            <a:xfrm>
              <a:off x="4508176" y="3721596"/>
              <a:ext cx="1800200" cy="1152128"/>
            </a:xfrm>
            <a:prstGeom prst="irregularSeal2">
              <a:avLst/>
            </a:prstGeom>
            <a:gradFill rotWithShape="0">
              <a:gsLst>
                <a:gs pos="0">
                  <a:srgbClr val="E0141E">
                    <a:alpha val="50000"/>
                  </a:srgbClr>
                </a:gs>
                <a:gs pos="100000">
                  <a:srgbClr val="FFFFFF"/>
                </a:gs>
              </a:gsLst>
              <a:lin ang="0" scaled="1"/>
            </a:gradFill>
            <a:ln w="12700">
              <a:solidFill>
                <a:schemeClr val="tx1"/>
              </a:solidFill>
            </a:ln>
            <a:effectLst>
              <a:softEdge rad="0"/>
            </a:effectLst>
            <a:extLst/>
          </p:spPr>
          <p:txBody>
            <a:bodyPr vert="horz" wrap="none" lIns="101616" tIns="50808" rIns="101616" bIns="50808" numCol="1" rtlCol="0" anchor="ctr" anchorCtr="0" compatLnSpc="1">
              <a:prstTxWarp prst="textNoShape">
                <a:avLst/>
              </a:prstTxWarp>
            </a:bodyPr>
            <a:lstStyle/>
            <a:p>
              <a:pPr defTabSz="1016173"/>
              <a:endParaRPr lang="de-DE" sz="4001" dirty="0"/>
            </a:p>
          </p:txBody>
        </p:sp>
        <p:sp>
          <p:nvSpPr>
            <p:cNvPr id="6" name="Textfeld 5"/>
            <p:cNvSpPr txBox="1"/>
            <p:nvPr/>
          </p:nvSpPr>
          <p:spPr>
            <a:xfrm>
              <a:off x="4788024" y="4081636"/>
              <a:ext cx="1224136" cy="32928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DE" sz="1778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31.12.2023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40526215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1379" name="Group 3"/>
          <p:cNvGrpSpPr>
            <a:grpSpLocks/>
          </p:cNvGrpSpPr>
          <p:nvPr/>
        </p:nvGrpSpPr>
        <p:grpSpPr bwMode="auto">
          <a:xfrm>
            <a:off x="-8212137" y="-9971653"/>
            <a:ext cx="16881475" cy="12585551"/>
            <a:chOff x="0" y="0"/>
            <a:chExt cx="10632" cy="9512"/>
          </a:xfrm>
        </p:grpSpPr>
        <p:sp>
          <p:nvSpPr>
            <p:cNvPr id="101380" name="Oval 4"/>
            <p:cNvSpPr>
              <a:spLocks/>
            </p:cNvSpPr>
            <p:nvPr/>
          </p:nvSpPr>
          <p:spPr bwMode="auto">
            <a:xfrm>
              <a:off x="0" y="0"/>
              <a:ext cx="10632" cy="951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algn="ctr"/>
              <a:r>
                <a:rPr lang="en-US" altLang="de-DE" sz="4556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  <a:sym typeface="Gill Sans" charset="0"/>
                </a:rPr>
                <a:t> </a:t>
              </a:r>
            </a:p>
          </p:txBody>
        </p:sp>
        <p:sp>
          <p:nvSpPr>
            <p:cNvPr id="101381" name="Oval 5"/>
            <p:cNvSpPr>
              <a:spLocks/>
            </p:cNvSpPr>
            <p:nvPr/>
          </p:nvSpPr>
          <p:spPr bwMode="auto">
            <a:xfrm>
              <a:off x="169" y="156"/>
              <a:ext cx="10293" cy="9199"/>
            </a:xfrm>
            <a:prstGeom prst="ellipse">
              <a:avLst/>
            </a:prstGeom>
            <a:gradFill rotWithShape="0">
              <a:gsLst>
                <a:gs pos="0">
                  <a:srgbClr val="E0141E"/>
                </a:gs>
                <a:gs pos="100000">
                  <a:srgbClr val="FFFFFF"/>
                </a:gs>
              </a:gsLst>
              <a:lin ang="165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algn="ctr"/>
              <a:r>
                <a:rPr lang="en-US" altLang="de-DE" sz="4556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itchFamily="18" charset="0"/>
                  <a:sym typeface="Gill Sans" charset="0"/>
                </a:rPr>
                <a:t> </a:t>
              </a:r>
            </a:p>
          </p:txBody>
        </p:sp>
        <p:sp>
          <p:nvSpPr>
            <p:cNvPr id="101382" name="Oval 6"/>
            <p:cNvSpPr>
              <a:spLocks/>
            </p:cNvSpPr>
            <p:nvPr/>
          </p:nvSpPr>
          <p:spPr bwMode="auto">
            <a:xfrm>
              <a:off x="226" y="207"/>
              <a:ext cx="10184" cy="910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algn="ctr"/>
              <a:r>
                <a:rPr lang="en-US" altLang="de-DE" sz="4556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  <a:sym typeface="Gill Sans" charset="0"/>
                </a:rPr>
                <a:t> </a:t>
              </a:r>
            </a:p>
          </p:txBody>
        </p:sp>
      </p:grpSp>
      <p:sp>
        <p:nvSpPr>
          <p:cNvPr id="8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altLang="de-D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16.11.2022</a:t>
            </a:r>
            <a:endParaRPr lang="de-DE" altLang="de-D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altLang="de-DE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Kreis Warendorf - Der Landrat - Amt für Geoinformation und Kataster</a:t>
            </a:r>
            <a:endParaRPr lang="de-DE" altLang="de-DE" sz="1445" b="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de-DE" altLang="de-DE" dirty="0"/>
              <a:t> </a:t>
            </a:r>
            <a:r>
              <a:rPr lang="de-DE" altLang="de-DE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Folie </a:t>
            </a:r>
            <a:fld id="{17786036-7212-4E46-A2A4-98CFFC937FF3}" type="slidenum">
              <a:rPr lang="de-DE" altLang="de-DE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pPr/>
              <a:t>14</a:t>
            </a:fld>
            <a:r>
              <a:rPr lang="de-DE" altLang="de-DE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de-DE" altLang="de-D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Rechteck 1"/>
          <p:cNvSpPr/>
          <p:nvPr/>
        </p:nvSpPr>
        <p:spPr>
          <a:xfrm>
            <a:off x="325593" y="1113242"/>
            <a:ext cx="3554880" cy="5712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altLang="de-DE" sz="3112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ALKIS-Migration</a:t>
            </a:r>
            <a:endParaRPr lang="de-DE" sz="3112" b="1" dirty="0"/>
          </a:p>
        </p:txBody>
      </p:sp>
      <p:sp>
        <p:nvSpPr>
          <p:cNvPr id="4" name="Textfeld 3"/>
          <p:cNvSpPr txBox="1"/>
          <p:nvPr/>
        </p:nvSpPr>
        <p:spPr>
          <a:xfrm>
            <a:off x="6601201" y="1047729"/>
            <a:ext cx="3150309" cy="13236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667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Viel „Digitales“</a:t>
            </a:r>
          </a:p>
          <a:p>
            <a:r>
              <a:rPr lang="de-DE" sz="2667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ist zu tun bis zum 31.12.2023…</a:t>
            </a:r>
          </a:p>
        </p:txBody>
      </p:sp>
      <p:sp>
        <p:nvSpPr>
          <p:cNvPr id="12" name="Rechteck 11"/>
          <p:cNvSpPr/>
          <p:nvPr/>
        </p:nvSpPr>
        <p:spPr>
          <a:xfrm>
            <a:off x="356933" y="2475227"/>
            <a:ext cx="9311956" cy="40936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17554" indent="-317554" algn="just">
              <a:spcAft>
                <a:spcPts val="667"/>
              </a:spcAft>
              <a:buFont typeface="Arial" panose="020B0604020202020204" pitchFamily="34" charset="0"/>
              <a:buChar char="•"/>
            </a:pPr>
            <a:r>
              <a:rPr lang="de-DE" sz="1778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Überprüfung der ALKIS-Daten </a:t>
            </a:r>
            <a:r>
              <a:rPr lang="de-DE" sz="1778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mit Hilfe der AdV-Testsuite und Fehlerbereinigung</a:t>
            </a:r>
          </a:p>
          <a:p>
            <a:pPr marL="317554" indent="-317554" algn="just">
              <a:spcAft>
                <a:spcPts val="667"/>
              </a:spcAft>
              <a:buFont typeface="Arial" panose="020B0604020202020204" pitchFamily="34" charset="0"/>
              <a:buChar char="•"/>
            </a:pPr>
            <a:r>
              <a:rPr lang="de-DE" sz="1778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Festlegung der neuen Objektstruktur </a:t>
            </a:r>
            <a:r>
              <a:rPr lang="de-DE" sz="1778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über den Grunddatenbestand (GDB) hinaus &gt;&gt;&gt; </a:t>
            </a:r>
            <a:r>
              <a:rPr lang="de-DE" sz="1778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MAX_WAF</a:t>
            </a:r>
          </a:p>
          <a:p>
            <a:pPr marL="317554" indent="-317554" algn="just">
              <a:spcAft>
                <a:spcPts val="667"/>
              </a:spcAft>
              <a:buFont typeface="Arial" panose="020B0604020202020204" pitchFamily="34" charset="0"/>
              <a:buChar char="•"/>
            </a:pPr>
            <a:r>
              <a:rPr lang="de-DE" sz="1778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Datenbank-Migration </a:t>
            </a:r>
            <a:r>
              <a:rPr lang="de-DE" sz="1778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Oracle &gt;&gt;&gt; PostGreSQL + </a:t>
            </a:r>
            <a:r>
              <a:rPr lang="de-DE" sz="1778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Server-Virtualisierung</a:t>
            </a:r>
          </a:p>
          <a:p>
            <a:pPr marL="317554" indent="-317554" algn="just">
              <a:spcAft>
                <a:spcPts val="667"/>
              </a:spcAft>
              <a:buFont typeface="Arial" panose="020B0604020202020204" pitchFamily="34" charset="0"/>
              <a:buChar char="•"/>
            </a:pPr>
            <a:r>
              <a:rPr lang="de-DE" sz="1778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Erfassungsarbeiten</a:t>
            </a:r>
            <a:r>
              <a:rPr lang="de-DE" sz="1778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zur Erfüllung der neuen Objektstruktur (EVA-Prinzip: einheitlich, vollständig, aktuell)</a:t>
            </a:r>
          </a:p>
          <a:p>
            <a:pPr marL="317554" indent="-317554" algn="just">
              <a:spcAft>
                <a:spcPts val="667"/>
              </a:spcAft>
              <a:buFont typeface="Arial" panose="020B0604020202020204" pitchFamily="34" charset="0"/>
              <a:buChar char="•"/>
            </a:pPr>
            <a:r>
              <a:rPr lang="de-DE" sz="1778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Neustrukturierung</a:t>
            </a:r>
            <a:r>
              <a:rPr lang="de-DE" sz="1778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des Nachweises der „tatsächlichen Nutzung“/Landbedeckung</a:t>
            </a:r>
          </a:p>
          <a:p>
            <a:pPr marL="317554" indent="-317554" algn="just">
              <a:spcAft>
                <a:spcPts val="667"/>
              </a:spcAft>
              <a:buFont typeface="Arial" panose="020B0604020202020204" pitchFamily="34" charset="0"/>
              <a:buChar char="•"/>
            </a:pPr>
            <a:r>
              <a:rPr lang="de-DE" sz="1778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Erstmalige Erfassung </a:t>
            </a:r>
            <a:r>
              <a:rPr lang="de-DE" sz="1778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von digitalen Wege- und Straßenachsen</a:t>
            </a:r>
          </a:p>
          <a:p>
            <a:pPr marL="317554" indent="-317554" algn="just">
              <a:spcAft>
                <a:spcPts val="667"/>
              </a:spcAft>
              <a:buFont typeface="Arial" panose="020B0604020202020204" pitchFamily="34" charset="0"/>
              <a:buChar char="•"/>
            </a:pPr>
            <a:r>
              <a:rPr lang="de-DE" sz="1778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Installation und Test </a:t>
            </a:r>
            <a:r>
              <a:rPr lang="de-DE" sz="1778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der neuen Softwareversion(en) von DAVID der Firma ibR</a:t>
            </a:r>
          </a:p>
          <a:p>
            <a:pPr marL="317554" indent="-317554" algn="just">
              <a:spcAft>
                <a:spcPts val="667"/>
              </a:spcAft>
              <a:buFont typeface="Arial" panose="020B0604020202020204" pitchFamily="34" charset="0"/>
              <a:buChar char="•"/>
            </a:pPr>
            <a:r>
              <a:rPr lang="de-DE" sz="1778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Testmigration(en), Fehlerbereinigung(en)</a:t>
            </a:r>
          </a:p>
          <a:p>
            <a:pPr marL="317554" indent="-317554" algn="just">
              <a:buFont typeface="Arial" panose="020B0604020202020204" pitchFamily="34" charset="0"/>
              <a:buChar char="•"/>
            </a:pPr>
            <a:r>
              <a:rPr lang="de-DE" sz="1778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Migration, Konformitätsprüfung und -erklärung, Datenabgabe </a:t>
            </a:r>
            <a:r>
              <a:rPr lang="de-DE" sz="1778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 das Geodatenzentrum NRW</a:t>
            </a:r>
          </a:p>
        </p:txBody>
      </p:sp>
    </p:spTree>
    <p:extLst>
      <p:ext uri="{BB962C8B-B14F-4D97-AF65-F5344CB8AC3E}">
        <p14:creationId xmlns:p14="http://schemas.microsoft.com/office/powerpoint/2010/main" val="121829657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1379" name="Group 3"/>
          <p:cNvGrpSpPr>
            <a:grpSpLocks/>
          </p:cNvGrpSpPr>
          <p:nvPr/>
        </p:nvGrpSpPr>
        <p:grpSpPr bwMode="auto">
          <a:xfrm>
            <a:off x="-8212137" y="-9971653"/>
            <a:ext cx="16881475" cy="12585551"/>
            <a:chOff x="0" y="0"/>
            <a:chExt cx="10632" cy="9512"/>
          </a:xfrm>
        </p:grpSpPr>
        <p:sp>
          <p:nvSpPr>
            <p:cNvPr id="101380" name="Oval 4"/>
            <p:cNvSpPr>
              <a:spLocks/>
            </p:cNvSpPr>
            <p:nvPr/>
          </p:nvSpPr>
          <p:spPr bwMode="auto">
            <a:xfrm>
              <a:off x="0" y="0"/>
              <a:ext cx="10632" cy="951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algn="ctr"/>
              <a:r>
                <a:rPr lang="en-US" altLang="de-DE" sz="4556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  <a:sym typeface="Gill Sans" charset="0"/>
                </a:rPr>
                <a:t> </a:t>
              </a:r>
            </a:p>
          </p:txBody>
        </p:sp>
        <p:sp>
          <p:nvSpPr>
            <p:cNvPr id="101381" name="Oval 5"/>
            <p:cNvSpPr>
              <a:spLocks/>
            </p:cNvSpPr>
            <p:nvPr/>
          </p:nvSpPr>
          <p:spPr bwMode="auto">
            <a:xfrm>
              <a:off x="169" y="156"/>
              <a:ext cx="10293" cy="9199"/>
            </a:xfrm>
            <a:prstGeom prst="ellipse">
              <a:avLst/>
            </a:prstGeom>
            <a:gradFill rotWithShape="0">
              <a:gsLst>
                <a:gs pos="0">
                  <a:srgbClr val="E0141E"/>
                </a:gs>
                <a:gs pos="100000">
                  <a:srgbClr val="FFFFFF"/>
                </a:gs>
              </a:gsLst>
              <a:lin ang="165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algn="ctr"/>
              <a:r>
                <a:rPr lang="en-US" altLang="de-DE" sz="4556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itchFamily="18" charset="0"/>
                  <a:sym typeface="Gill Sans" charset="0"/>
                </a:rPr>
                <a:t> </a:t>
              </a:r>
            </a:p>
          </p:txBody>
        </p:sp>
        <p:sp>
          <p:nvSpPr>
            <p:cNvPr id="101382" name="Oval 6"/>
            <p:cNvSpPr>
              <a:spLocks/>
            </p:cNvSpPr>
            <p:nvPr/>
          </p:nvSpPr>
          <p:spPr bwMode="auto">
            <a:xfrm>
              <a:off x="226" y="207"/>
              <a:ext cx="10184" cy="910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algn="ctr"/>
              <a:r>
                <a:rPr lang="en-US" altLang="de-DE" sz="4556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  <a:sym typeface="Gill Sans" charset="0"/>
                </a:rPr>
                <a:t> </a:t>
              </a:r>
            </a:p>
          </p:txBody>
        </p:sp>
      </p:grpSp>
      <p:sp>
        <p:nvSpPr>
          <p:cNvPr id="8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altLang="de-D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16.11.2022</a:t>
            </a:r>
            <a:endParaRPr lang="de-DE" altLang="de-D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altLang="de-DE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Kreis Warendorf - Der Landrat - Amt für Geoinformation und Kataster</a:t>
            </a:r>
            <a:endParaRPr lang="de-DE" altLang="de-DE" sz="1445" b="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de-DE" altLang="de-DE" dirty="0"/>
              <a:t> </a:t>
            </a:r>
            <a:r>
              <a:rPr lang="de-DE" altLang="de-DE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Folie </a:t>
            </a:r>
            <a:fld id="{17786036-7212-4E46-A2A4-98CFFC937FF3}" type="slidenum">
              <a:rPr lang="de-DE" altLang="de-DE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pPr/>
              <a:t>15</a:t>
            </a:fld>
            <a:r>
              <a:rPr lang="de-DE" altLang="de-DE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de-DE" altLang="de-D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Rechteck 1"/>
          <p:cNvSpPr/>
          <p:nvPr/>
        </p:nvSpPr>
        <p:spPr>
          <a:xfrm>
            <a:off x="325593" y="1113242"/>
            <a:ext cx="3554880" cy="5712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altLang="de-DE" sz="3112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ALKIS-Migration</a:t>
            </a:r>
            <a:endParaRPr lang="de-DE" sz="3112" b="1" dirty="0"/>
          </a:p>
        </p:txBody>
      </p:sp>
      <p:sp>
        <p:nvSpPr>
          <p:cNvPr id="4" name="Textfeld 3"/>
          <p:cNvSpPr txBox="1"/>
          <p:nvPr/>
        </p:nvSpPr>
        <p:spPr>
          <a:xfrm>
            <a:off x="6355376" y="1110704"/>
            <a:ext cx="3206615" cy="9131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667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Auswirkungen der</a:t>
            </a:r>
          </a:p>
          <a:p>
            <a:r>
              <a:rPr lang="de-DE" sz="2667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ALKIS-Umstellung</a:t>
            </a:r>
          </a:p>
        </p:txBody>
      </p:sp>
      <p:sp>
        <p:nvSpPr>
          <p:cNvPr id="12" name="Rechteck 11"/>
          <p:cNvSpPr/>
          <p:nvPr/>
        </p:nvSpPr>
        <p:spPr>
          <a:xfrm>
            <a:off x="439554" y="2585664"/>
            <a:ext cx="9122437" cy="3811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17554" indent="-317554" algn="just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de-DE" sz="2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Das </a:t>
            </a:r>
            <a:r>
              <a:rPr lang="de-DE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Land NRW </a:t>
            </a:r>
            <a:r>
              <a:rPr lang="de-DE" sz="2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aktualisiert in 2023 die als OpenData zentral bereitgestellten ALKIS-Daten im Umstellungszeitraum nicht.</a:t>
            </a:r>
          </a:p>
          <a:p>
            <a:pPr marL="407528" lvl="1" indent="-111144" algn="just">
              <a:spcAft>
                <a:spcPts val="1334"/>
              </a:spcAft>
            </a:pPr>
            <a:r>
              <a:rPr lang="de-DE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Die ALKIS-Dienste des Kreises Warendorf bleiben stets aktuell verfügbar.</a:t>
            </a:r>
          </a:p>
          <a:p>
            <a:pPr marL="317554" indent="-317554" algn="just">
              <a:spcAft>
                <a:spcPts val="1334"/>
              </a:spcAft>
              <a:buFont typeface="Arial" panose="020B0604020202020204" pitchFamily="34" charset="0"/>
              <a:buChar char="•"/>
            </a:pPr>
            <a:r>
              <a:rPr lang="de-DE" sz="2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Das neue Datenmodell müssen </a:t>
            </a:r>
            <a:r>
              <a:rPr lang="de-DE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alle Datennutzer </a:t>
            </a:r>
            <a:r>
              <a:rPr lang="de-DE" sz="2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umsetzen </a:t>
            </a:r>
            <a:r>
              <a:rPr lang="de-DE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und daher auf der Nutzerseite in Arbeitsabläufe und Software integriert werden.</a:t>
            </a:r>
          </a:p>
          <a:p>
            <a:pPr marL="317554" indent="-317554" algn="just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de-DE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Produktionsstopp beim Katasteramt für ca. sechs Wochen im</a:t>
            </a:r>
            <a:br>
              <a:rPr lang="de-DE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de-DE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4. Quartal 2023 für Datenbank-Migration und Konformitätsprüfung.</a:t>
            </a:r>
          </a:p>
          <a:p>
            <a:pPr marL="725700" lvl="1" indent="-317554" algn="just">
              <a:spcAft>
                <a:spcPts val="0"/>
              </a:spcAft>
              <a:buFont typeface="Symbol" panose="05050102010706020507" pitchFamily="18" charset="2"/>
              <a:buChar char="-"/>
            </a:pPr>
            <a:r>
              <a:rPr lang="de-DE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 der Zeit ist keine Katasterfortführung möglich &gt; keine neuen Flurstücke entstehen!</a:t>
            </a:r>
          </a:p>
          <a:p>
            <a:pPr marL="725700" lvl="1" indent="-317554" algn="just">
              <a:spcAft>
                <a:spcPts val="1334"/>
              </a:spcAft>
              <a:buFont typeface="Symbol" panose="05050102010706020507" pitchFamily="18" charset="2"/>
              <a:buChar char="-"/>
            </a:pPr>
            <a:r>
              <a:rPr lang="de-DE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Die Katasterauskunft läuft auf der dann vorhandenen Datenbasis weiter, da keine Fortführungen erfolgen können.</a:t>
            </a:r>
          </a:p>
        </p:txBody>
      </p:sp>
    </p:spTree>
    <p:extLst>
      <p:ext uri="{BB962C8B-B14F-4D97-AF65-F5344CB8AC3E}">
        <p14:creationId xmlns:p14="http://schemas.microsoft.com/office/powerpoint/2010/main" val="312978772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1379" name="Group 3"/>
          <p:cNvGrpSpPr>
            <a:grpSpLocks/>
          </p:cNvGrpSpPr>
          <p:nvPr/>
        </p:nvGrpSpPr>
        <p:grpSpPr bwMode="auto">
          <a:xfrm>
            <a:off x="-8212137" y="-9971653"/>
            <a:ext cx="16881475" cy="12585551"/>
            <a:chOff x="0" y="0"/>
            <a:chExt cx="10632" cy="9512"/>
          </a:xfrm>
        </p:grpSpPr>
        <p:sp>
          <p:nvSpPr>
            <p:cNvPr id="101380" name="Oval 4"/>
            <p:cNvSpPr>
              <a:spLocks/>
            </p:cNvSpPr>
            <p:nvPr/>
          </p:nvSpPr>
          <p:spPr bwMode="auto">
            <a:xfrm>
              <a:off x="0" y="0"/>
              <a:ext cx="10632" cy="951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algn="ctr"/>
              <a:r>
                <a:rPr lang="en-US" altLang="de-DE" sz="4556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  <a:sym typeface="Gill Sans" charset="0"/>
                </a:rPr>
                <a:t> </a:t>
              </a:r>
            </a:p>
          </p:txBody>
        </p:sp>
        <p:sp>
          <p:nvSpPr>
            <p:cNvPr id="101381" name="Oval 5"/>
            <p:cNvSpPr>
              <a:spLocks/>
            </p:cNvSpPr>
            <p:nvPr/>
          </p:nvSpPr>
          <p:spPr bwMode="auto">
            <a:xfrm>
              <a:off x="169" y="156"/>
              <a:ext cx="10293" cy="9199"/>
            </a:xfrm>
            <a:prstGeom prst="ellipse">
              <a:avLst/>
            </a:prstGeom>
            <a:gradFill rotWithShape="0">
              <a:gsLst>
                <a:gs pos="0">
                  <a:srgbClr val="E0141E"/>
                </a:gs>
                <a:gs pos="100000">
                  <a:srgbClr val="FFFFFF"/>
                </a:gs>
              </a:gsLst>
              <a:lin ang="165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algn="ctr"/>
              <a:r>
                <a:rPr lang="en-US" altLang="de-DE" sz="4556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itchFamily="18" charset="0"/>
                  <a:sym typeface="Gill Sans" charset="0"/>
                </a:rPr>
                <a:t> </a:t>
              </a:r>
            </a:p>
          </p:txBody>
        </p:sp>
        <p:sp>
          <p:nvSpPr>
            <p:cNvPr id="101382" name="Oval 6"/>
            <p:cNvSpPr>
              <a:spLocks/>
            </p:cNvSpPr>
            <p:nvPr/>
          </p:nvSpPr>
          <p:spPr bwMode="auto">
            <a:xfrm>
              <a:off x="226" y="207"/>
              <a:ext cx="10184" cy="910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algn="ctr"/>
              <a:r>
                <a:rPr lang="en-US" altLang="de-DE" sz="4556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  <a:sym typeface="Gill Sans" charset="0"/>
                </a:rPr>
                <a:t> </a:t>
              </a:r>
            </a:p>
          </p:txBody>
        </p:sp>
      </p:grpSp>
      <p:sp>
        <p:nvSpPr>
          <p:cNvPr id="8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altLang="de-D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16.11.2022</a:t>
            </a:r>
            <a:endParaRPr lang="de-DE" altLang="de-D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altLang="de-DE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Kreis Warendorf - Der Landrat - Amt für Geoinformation und Kataster</a:t>
            </a:r>
            <a:endParaRPr lang="de-DE" altLang="de-DE" sz="1445" b="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de-DE" altLang="de-DE" dirty="0"/>
              <a:t> </a:t>
            </a:r>
            <a:r>
              <a:rPr lang="de-DE" altLang="de-DE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Folie </a:t>
            </a:r>
            <a:fld id="{17786036-7212-4E46-A2A4-98CFFC937FF3}" type="slidenum">
              <a:rPr lang="de-DE" altLang="de-DE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pPr/>
              <a:t>16</a:t>
            </a:fld>
            <a:r>
              <a:rPr lang="de-DE" altLang="de-DE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de-DE" altLang="de-D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61137" y="804982"/>
            <a:ext cx="3418951" cy="529249"/>
          </a:xfrm>
          <a:prstGeom prst="rect">
            <a:avLst/>
          </a:prstGeom>
        </p:spPr>
      </p:pic>
      <p:sp>
        <p:nvSpPr>
          <p:cNvPr id="6" name="Textfeld 5"/>
          <p:cNvSpPr txBox="1"/>
          <p:nvPr/>
        </p:nvSpPr>
        <p:spPr>
          <a:xfrm>
            <a:off x="6319417" y="1315685"/>
            <a:ext cx="340261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000" b="1" dirty="0">
                <a:solidFill>
                  <a:srgbClr val="FF0000"/>
                </a:solidFill>
              </a:rPr>
              <a:t>16.949 Cop4ALL-Veränderungshinweise im Kreisgebiet</a:t>
            </a:r>
          </a:p>
        </p:txBody>
      </p:sp>
      <p:pic>
        <p:nvPicPr>
          <p:cNvPr id="7" name="Grafik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22956" y="2459433"/>
            <a:ext cx="3899079" cy="406429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2" name="Rechteck 11"/>
          <p:cNvSpPr/>
          <p:nvPr/>
        </p:nvSpPr>
        <p:spPr>
          <a:xfrm>
            <a:off x="519576" y="2465067"/>
            <a:ext cx="4809821" cy="37471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667"/>
              </a:spcAft>
            </a:pPr>
            <a:r>
              <a:rPr lang="de-DE" sz="20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Beteiligung am Projekt </a:t>
            </a:r>
            <a:r>
              <a:rPr lang="de-DE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Cop4ALL</a:t>
            </a:r>
            <a:r>
              <a:rPr lang="de-DE" sz="20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des Landes NRW als </a:t>
            </a:r>
            <a:r>
              <a:rPr lang="de-DE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Pilotkatasteramt</a:t>
            </a:r>
            <a:r>
              <a:rPr lang="de-DE" sz="20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</a:p>
          <a:p>
            <a:pPr marL="317554" indent="-317554" algn="just">
              <a:spcAft>
                <a:spcPts val="667"/>
              </a:spcAft>
              <a:buFont typeface="Arial" panose="020B0604020202020204" pitchFamily="34" charset="0"/>
              <a:buChar char="•"/>
            </a:pPr>
            <a:r>
              <a:rPr lang="de-DE" sz="20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Sichtung einer Auswertung der Landbedeckung </a:t>
            </a:r>
            <a:r>
              <a:rPr lang="de-DE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für den gesamten Kreis Warendorf.</a:t>
            </a:r>
          </a:p>
          <a:p>
            <a:pPr marL="317554" indent="-317554" algn="just">
              <a:spcAft>
                <a:spcPts val="667"/>
              </a:spcAft>
              <a:buFont typeface="Arial" panose="020B0604020202020204" pitchFamily="34" charset="0"/>
              <a:buChar char="•"/>
            </a:pPr>
            <a:r>
              <a:rPr lang="de-DE" sz="20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Kennenlernen des Datenmodells </a:t>
            </a:r>
            <a:r>
              <a:rPr lang="de-DE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und der Inhalte der KI-Auswertung.</a:t>
            </a:r>
          </a:p>
          <a:p>
            <a:pPr marL="317554" indent="-317554" algn="just">
              <a:spcAft>
                <a:spcPts val="667"/>
              </a:spcAft>
              <a:buFont typeface="Arial" panose="020B0604020202020204" pitchFamily="34" charset="0"/>
              <a:buChar char="•"/>
            </a:pPr>
            <a:r>
              <a:rPr lang="de-DE" sz="20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Spezielle Prüfung der Verwendbarkeit von Änderungs-hinweisen </a:t>
            </a:r>
            <a:r>
              <a:rPr lang="de-DE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aus der Abweichung von Landbedeckung und ALKIS-Inhalt.</a:t>
            </a:r>
          </a:p>
        </p:txBody>
      </p:sp>
      <p:sp>
        <p:nvSpPr>
          <p:cNvPr id="15" name="Rechteck 14"/>
          <p:cNvSpPr/>
          <p:nvPr/>
        </p:nvSpPr>
        <p:spPr>
          <a:xfrm>
            <a:off x="325593" y="849208"/>
            <a:ext cx="3554880" cy="13236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2667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 Fernerkundung +</a:t>
            </a:r>
          </a:p>
          <a:p>
            <a:r>
              <a:rPr lang="de-DE" sz="2667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Änderungs-management</a:t>
            </a:r>
            <a:endParaRPr lang="de-DE" sz="2667" b="1" dirty="0"/>
          </a:p>
        </p:txBody>
      </p:sp>
    </p:spTree>
    <p:extLst>
      <p:ext uri="{BB962C8B-B14F-4D97-AF65-F5344CB8AC3E}">
        <p14:creationId xmlns:p14="http://schemas.microsoft.com/office/powerpoint/2010/main" val="109703657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1379" name="Group 3"/>
          <p:cNvGrpSpPr>
            <a:grpSpLocks/>
          </p:cNvGrpSpPr>
          <p:nvPr/>
        </p:nvGrpSpPr>
        <p:grpSpPr bwMode="auto">
          <a:xfrm>
            <a:off x="-8212137" y="-9971653"/>
            <a:ext cx="16881475" cy="12585551"/>
            <a:chOff x="0" y="0"/>
            <a:chExt cx="10632" cy="9512"/>
          </a:xfrm>
        </p:grpSpPr>
        <p:sp>
          <p:nvSpPr>
            <p:cNvPr id="101380" name="Oval 4"/>
            <p:cNvSpPr>
              <a:spLocks/>
            </p:cNvSpPr>
            <p:nvPr/>
          </p:nvSpPr>
          <p:spPr bwMode="auto">
            <a:xfrm>
              <a:off x="0" y="0"/>
              <a:ext cx="10632" cy="951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algn="ctr"/>
              <a:r>
                <a:rPr lang="en-US" altLang="de-DE" sz="4556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  <a:sym typeface="Gill Sans" charset="0"/>
                </a:rPr>
                <a:t> </a:t>
              </a:r>
            </a:p>
          </p:txBody>
        </p:sp>
        <p:sp>
          <p:nvSpPr>
            <p:cNvPr id="101381" name="Oval 5"/>
            <p:cNvSpPr>
              <a:spLocks/>
            </p:cNvSpPr>
            <p:nvPr/>
          </p:nvSpPr>
          <p:spPr bwMode="auto">
            <a:xfrm>
              <a:off x="169" y="156"/>
              <a:ext cx="10293" cy="9199"/>
            </a:xfrm>
            <a:prstGeom prst="ellipse">
              <a:avLst/>
            </a:prstGeom>
            <a:gradFill rotWithShape="0">
              <a:gsLst>
                <a:gs pos="0">
                  <a:srgbClr val="E0141E"/>
                </a:gs>
                <a:gs pos="100000">
                  <a:srgbClr val="FFFFFF"/>
                </a:gs>
              </a:gsLst>
              <a:lin ang="165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algn="ctr"/>
              <a:r>
                <a:rPr lang="en-US" altLang="de-DE" sz="4556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itchFamily="18" charset="0"/>
                  <a:sym typeface="Gill Sans" charset="0"/>
                </a:rPr>
                <a:t> </a:t>
              </a:r>
            </a:p>
          </p:txBody>
        </p:sp>
        <p:sp>
          <p:nvSpPr>
            <p:cNvPr id="101382" name="Oval 6"/>
            <p:cNvSpPr>
              <a:spLocks/>
            </p:cNvSpPr>
            <p:nvPr/>
          </p:nvSpPr>
          <p:spPr bwMode="auto">
            <a:xfrm>
              <a:off x="226" y="207"/>
              <a:ext cx="10184" cy="910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algn="ctr"/>
              <a:r>
                <a:rPr lang="en-US" altLang="de-DE" sz="4556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  <a:sym typeface="Gill Sans" charset="0"/>
                </a:rPr>
                <a:t> </a:t>
              </a:r>
            </a:p>
          </p:txBody>
        </p:sp>
      </p:grpSp>
      <p:sp>
        <p:nvSpPr>
          <p:cNvPr id="8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altLang="de-D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16.11.2022</a:t>
            </a:r>
            <a:endParaRPr lang="de-DE" altLang="de-D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altLang="de-DE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Kreis Warendorf - Der Landrat - Amt für Geoinformation und Kataster</a:t>
            </a:r>
            <a:endParaRPr lang="de-DE" altLang="de-DE" sz="1445" b="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de-DE" altLang="de-DE" dirty="0"/>
              <a:t> </a:t>
            </a:r>
            <a:r>
              <a:rPr lang="de-DE" altLang="de-DE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Folie </a:t>
            </a:r>
            <a:fld id="{17786036-7212-4E46-A2A4-98CFFC937FF3}" type="slidenum">
              <a:rPr lang="de-DE" altLang="de-DE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pPr/>
              <a:t>17</a:t>
            </a:fld>
            <a:r>
              <a:rPr lang="de-DE" altLang="de-DE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de-DE" altLang="de-D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Rechteck 1"/>
          <p:cNvSpPr/>
          <p:nvPr/>
        </p:nvSpPr>
        <p:spPr>
          <a:xfrm>
            <a:off x="325593" y="849208"/>
            <a:ext cx="3554880" cy="13236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2667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 Fernerkundung +</a:t>
            </a:r>
          </a:p>
          <a:p>
            <a:r>
              <a:rPr lang="de-DE" sz="2667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Änderungs-management</a:t>
            </a:r>
            <a:endParaRPr lang="de-DE" sz="2667" b="1" dirty="0"/>
          </a:p>
        </p:txBody>
      </p:sp>
      <p:sp>
        <p:nvSpPr>
          <p:cNvPr id="12" name="Rechteck 11"/>
          <p:cNvSpPr/>
          <p:nvPr/>
        </p:nvSpPr>
        <p:spPr>
          <a:xfrm>
            <a:off x="225363" y="2347006"/>
            <a:ext cx="4801283" cy="35684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667"/>
              </a:spcAft>
            </a:pPr>
            <a:r>
              <a:rPr lang="de-DE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Ergebnis der Cop4ALL-Verifizierung</a:t>
            </a:r>
            <a:endParaRPr lang="de-DE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17554" indent="-317554" algn="just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de-DE" sz="1667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Nutzbarkeit und Aussagekraft der Veränderungshinweise werden insbesondere durch die </a:t>
            </a:r>
            <a:r>
              <a:rPr lang="de-DE" sz="1667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Vegetation und den Überhang von Baumkronen </a:t>
            </a:r>
            <a:r>
              <a:rPr lang="de-DE" sz="1667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(noch) eingeschränkt.</a:t>
            </a:r>
            <a:br>
              <a:rPr lang="de-DE" sz="1667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de-DE" sz="1667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 gibt auch noch </a:t>
            </a:r>
            <a:r>
              <a:rPr lang="de-DE" sz="1667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grobe Fehler bzw. Definitionsungenauigkeiten</a:t>
            </a:r>
            <a:r>
              <a:rPr lang="de-DE" sz="1667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z.B. bei Spargeläckern, Kunstrasenplätzen, Friedhofsflächen, etc.</a:t>
            </a:r>
          </a:p>
          <a:p>
            <a:pPr marL="296384" lvl="1" algn="just">
              <a:spcAft>
                <a:spcPts val="667"/>
              </a:spcAft>
            </a:pPr>
            <a:r>
              <a:rPr lang="de-DE" sz="1667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Stichproben ergaben, dass lediglich  ca. 15% „echte“ Veränderungen sind. </a:t>
            </a:r>
            <a:r>
              <a:rPr lang="de-DE" sz="1667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Hier sind weitergehende Entwicklungen nötig und bereits vom Land NRW beauftragt.</a:t>
            </a:r>
          </a:p>
        </p:txBody>
      </p:sp>
      <p:pic>
        <p:nvPicPr>
          <p:cNvPr id="11" name="Grafik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60815" y="1729444"/>
            <a:ext cx="4721262" cy="392485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Rechteck 2"/>
          <p:cNvSpPr/>
          <p:nvPr/>
        </p:nvSpPr>
        <p:spPr>
          <a:xfrm>
            <a:off x="260798" y="5846111"/>
            <a:ext cx="9656714" cy="605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98148" indent="-298148" algn="just">
              <a:spcAft>
                <a:spcPts val="667"/>
              </a:spcAft>
              <a:buFont typeface="Arial" panose="020B0604020202020204" pitchFamily="34" charset="0"/>
              <a:buChar char="•"/>
            </a:pPr>
            <a:r>
              <a:rPr lang="de-DE" sz="1667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Die </a:t>
            </a:r>
            <a:r>
              <a:rPr lang="de-DE" sz="1667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Hochbaudetektion </a:t>
            </a:r>
            <a:r>
              <a:rPr lang="de-DE" sz="1667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liefert dabei aber bereits erste gute Ansätze und</a:t>
            </a:r>
            <a:br>
              <a:rPr lang="de-DE" sz="1667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de-DE" sz="1667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ca. 55% der 324 diesbezüglichen Veränderungshinweise wurden als zutreffend verifiziert</a:t>
            </a:r>
            <a:r>
              <a:rPr lang="de-DE" sz="1667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de-DE" sz="1667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3995662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1379" name="Group 3"/>
          <p:cNvGrpSpPr>
            <a:grpSpLocks/>
          </p:cNvGrpSpPr>
          <p:nvPr/>
        </p:nvGrpSpPr>
        <p:grpSpPr bwMode="auto">
          <a:xfrm>
            <a:off x="-8212137" y="-9971653"/>
            <a:ext cx="16881475" cy="12585551"/>
            <a:chOff x="0" y="0"/>
            <a:chExt cx="10632" cy="9512"/>
          </a:xfrm>
        </p:grpSpPr>
        <p:sp>
          <p:nvSpPr>
            <p:cNvPr id="101380" name="Oval 4"/>
            <p:cNvSpPr>
              <a:spLocks/>
            </p:cNvSpPr>
            <p:nvPr/>
          </p:nvSpPr>
          <p:spPr bwMode="auto">
            <a:xfrm>
              <a:off x="0" y="0"/>
              <a:ext cx="10632" cy="951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algn="ctr"/>
              <a:r>
                <a:rPr lang="en-US" altLang="de-DE" sz="4556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  <a:sym typeface="Gill Sans" charset="0"/>
                </a:rPr>
                <a:t> </a:t>
              </a:r>
            </a:p>
          </p:txBody>
        </p:sp>
        <p:sp>
          <p:nvSpPr>
            <p:cNvPr id="101381" name="Oval 5"/>
            <p:cNvSpPr>
              <a:spLocks/>
            </p:cNvSpPr>
            <p:nvPr/>
          </p:nvSpPr>
          <p:spPr bwMode="auto">
            <a:xfrm>
              <a:off x="169" y="156"/>
              <a:ext cx="10293" cy="9199"/>
            </a:xfrm>
            <a:prstGeom prst="ellipse">
              <a:avLst/>
            </a:prstGeom>
            <a:gradFill rotWithShape="0">
              <a:gsLst>
                <a:gs pos="0">
                  <a:srgbClr val="E0141E"/>
                </a:gs>
                <a:gs pos="100000">
                  <a:srgbClr val="FFFFFF"/>
                </a:gs>
              </a:gsLst>
              <a:lin ang="165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algn="ctr"/>
              <a:r>
                <a:rPr lang="en-US" altLang="de-DE" sz="4556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itchFamily="18" charset="0"/>
                  <a:sym typeface="Gill Sans" charset="0"/>
                </a:rPr>
                <a:t> </a:t>
              </a:r>
            </a:p>
          </p:txBody>
        </p:sp>
        <p:sp>
          <p:nvSpPr>
            <p:cNvPr id="101382" name="Oval 6"/>
            <p:cNvSpPr>
              <a:spLocks/>
            </p:cNvSpPr>
            <p:nvPr/>
          </p:nvSpPr>
          <p:spPr bwMode="auto">
            <a:xfrm>
              <a:off x="226" y="207"/>
              <a:ext cx="10184" cy="910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algn="ctr"/>
              <a:r>
                <a:rPr lang="en-US" altLang="de-DE" sz="4556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  <a:sym typeface="Gill Sans" charset="0"/>
                </a:rPr>
                <a:t> </a:t>
              </a:r>
            </a:p>
          </p:txBody>
        </p:sp>
      </p:grpSp>
      <p:sp>
        <p:nvSpPr>
          <p:cNvPr id="8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altLang="de-D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16.11.2022</a:t>
            </a:r>
            <a:endParaRPr lang="de-DE" altLang="de-D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altLang="de-DE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Kreis Warendorf - Der Landrat - Amt für Geoinformation und Kataster</a:t>
            </a:r>
            <a:endParaRPr lang="de-DE" altLang="de-DE" sz="1445" b="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de-DE" altLang="de-DE" dirty="0"/>
              <a:t> </a:t>
            </a:r>
            <a:r>
              <a:rPr lang="de-DE" altLang="de-DE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Folie </a:t>
            </a:r>
            <a:fld id="{17786036-7212-4E46-A2A4-98CFFC937FF3}" type="slidenum">
              <a:rPr lang="de-DE" altLang="de-DE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pPr/>
              <a:t>18</a:t>
            </a:fld>
            <a:r>
              <a:rPr lang="de-DE" altLang="de-DE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de-DE" altLang="de-D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Rechteck 11"/>
          <p:cNvSpPr/>
          <p:nvPr/>
        </p:nvSpPr>
        <p:spPr>
          <a:xfrm>
            <a:off x="439554" y="2347950"/>
            <a:ext cx="9122437" cy="4196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17554" indent="-317554" algn="just">
              <a:spcAft>
                <a:spcPts val="667"/>
              </a:spcAft>
              <a:buFont typeface="Arial" panose="020B0604020202020204" pitchFamily="34" charset="0"/>
              <a:buChar char="•"/>
            </a:pPr>
            <a:r>
              <a:rPr lang="de-DE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Das ALKIS-Liegenschaftskataster muss ständig aktualisiert werden</a:t>
            </a:r>
            <a:r>
              <a:rPr lang="de-DE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z.B.:</a:t>
            </a:r>
          </a:p>
          <a:p>
            <a:pPr marL="725700" lvl="1" indent="-317554" algn="just">
              <a:spcAft>
                <a:spcPts val="667"/>
              </a:spcAft>
              <a:buFont typeface="Symbol" panose="05050102010706020507" pitchFamily="18" charset="2"/>
              <a:buChar char="-"/>
            </a:pPr>
            <a:r>
              <a:rPr lang="de-DE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EVA-Prinzip</a:t>
            </a:r>
            <a:r>
              <a:rPr lang="de-DE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de-DE" sz="20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</a:t>
            </a:r>
            <a:r>
              <a:rPr lang="de-DE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inheitlich, </a:t>
            </a:r>
            <a:r>
              <a:rPr lang="de-DE" sz="20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r>
              <a:rPr lang="de-DE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ollständig, </a:t>
            </a:r>
            <a:r>
              <a:rPr lang="de-DE" sz="20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r>
              <a:rPr lang="de-DE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ktuell</a:t>
            </a:r>
          </a:p>
          <a:p>
            <a:pPr marL="725700" lvl="1" indent="-317554" algn="just">
              <a:spcAft>
                <a:spcPts val="667"/>
              </a:spcAft>
              <a:buFont typeface="Symbol" panose="05050102010706020507" pitchFamily="18" charset="2"/>
              <a:buChar char="-"/>
            </a:pPr>
            <a:r>
              <a:rPr lang="de-DE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3-jähriger Fortführungsturnus der </a:t>
            </a:r>
            <a:r>
              <a:rPr lang="de-DE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ABK</a:t>
            </a:r>
            <a:endParaRPr lang="de-DE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725700" lvl="1" indent="-317554" algn="just">
              <a:spcAft>
                <a:spcPts val="667"/>
              </a:spcAft>
              <a:buFont typeface="Symbol" panose="05050102010706020507" pitchFamily="18" charset="2"/>
              <a:buChar char="-"/>
            </a:pPr>
            <a:r>
              <a:rPr lang="de-DE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Überwachung der Gebäudeeinmessungspflicht</a:t>
            </a:r>
          </a:p>
          <a:p>
            <a:pPr marL="317554" indent="-317554" algn="just">
              <a:spcAft>
                <a:spcPts val="667"/>
              </a:spcAft>
              <a:buFont typeface="Arial" panose="020B0604020202020204" pitchFamily="34" charset="0"/>
              <a:buChar char="•"/>
            </a:pPr>
            <a:r>
              <a:rPr lang="de-DE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Fortführungsinformationen anderer Quellen </a:t>
            </a:r>
            <a:r>
              <a:rPr lang="de-DE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müssen einbezogen und werden, z.B.:</a:t>
            </a:r>
          </a:p>
          <a:p>
            <a:pPr marL="725700" lvl="1" indent="-317554" algn="just">
              <a:spcAft>
                <a:spcPts val="667"/>
              </a:spcAft>
              <a:buFont typeface="Symbol" panose="05050102010706020507" pitchFamily="18" charset="2"/>
              <a:buChar char="-"/>
            </a:pPr>
            <a:r>
              <a:rPr lang="de-DE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Fernerkundung: Luftbilder, Satellitendaten, Punktwolken, … &gt; Cop4ALL</a:t>
            </a:r>
          </a:p>
          <a:p>
            <a:pPr marL="725700" lvl="1" indent="-317554" algn="just">
              <a:spcAft>
                <a:spcPts val="667"/>
              </a:spcAft>
              <a:buFont typeface="Symbol" panose="05050102010706020507" pitchFamily="18" charset="2"/>
              <a:buChar char="-"/>
            </a:pPr>
            <a:r>
              <a:rPr lang="de-DE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Bauleitplanung, Amtsblätter, …</a:t>
            </a:r>
          </a:p>
          <a:p>
            <a:pPr marL="725700" lvl="1" indent="-317554" algn="just">
              <a:spcAft>
                <a:spcPts val="667"/>
              </a:spcAft>
              <a:buFont typeface="Symbol" panose="05050102010706020507" pitchFamily="18" charset="2"/>
              <a:buChar char="-"/>
            </a:pPr>
            <a:r>
              <a:rPr lang="de-DE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Baustellenankündigungen bzw. –fertigstellungen, …</a:t>
            </a:r>
          </a:p>
          <a:p>
            <a:pPr marL="317554" indent="-317554" algn="just">
              <a:spcAft>
                <a:spcPts val="667"/>
              </a:spcAft>
              <a:buFont typeface="Arial" panose="020B0604020202020204" pitchFamily="34" charset="0"/>
              <a:buChar char="•"/>
            </a:pPr>
            <a:r>
              <a:rPr lang="de-DE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Aufbau eines </a:t>
            </a:r>
            <a:r>
              <a:rPr lang="de-DE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Änderungsmanagements</a:t>
            </a:r>
          </a:p>
        </p:txBody>
      </p:sp>
      <p:sp>
        <p:nvSpPr>
          <p:cNvPr id="13" name="Rechteck 12"/>
          <p:cNvSpPr/>
          <p:nvPr/>
        </p:nvSpPr>
        <p:spPr>
          <a:xfrm>
            <a:off x="325593" y="849208"/>
            <a:ext cx="3554880" cy="13236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2667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Fernerkundung </a:t>
            </a:r>
            <a:r>
              <a:rPr lang="de-DE" sz="2667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+</a:t>
            </a:r>
          </a:p>
          <a:p>
            <a:r>
              <a:rPr lang="de-DE" sz="2667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Änderungs-management</a:t>
            </a:r>
            <a:endParaRPr lang="de-DE" sz="2667" b="1" dirty="0"/>
          </a:p>
        </p:txBody>
      </p:sp>
    </p:spTree>
    <p:extLst>
      <p:ext uri="{BB962C8B-B14F-4D97-AF65-F5344CB8AC3E}">
        <p14:creationId xmlns:p14="http://schemas.microsoft.com/office/powerpoint/2010/main" val="347203727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el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92874727"/>
              </p:ext>
            </p:extLst>
          </p:nvPr>
        </p:nvGraphicFramePr>
        <p:xfrm>
          <a:off x="256258" y="1289718"/>
          <a:ext cx="9649071" cy="4977440"/>
        </p:xfrm>
        <a:graphic>
          <a:graphicData uri="http://schemas.openxmlformats.org/drawingml/2006/table">
            <a:tbl>
              <a:tblPr firstRow="1">
                <a:tableStyleId>{2A488322-F2BA-4B5B-9748-0D474271808F}</a:tableStyleId>
              </a:tblPr>
              <a:tblGrid>
                <a:gridCol w="38884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59228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54125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2709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76066">
                <a:tc>
                  <a:txBody>
                    <a:bodyPr/>
                    <a:lstStyle/>
                    <a:p>
                      <a:pPr algn="ctr"/>
                      <a:r>
                        <a:rPr lang="de-DE" sz="2400" dirty="0" smtClean="0"/>
                        <a:t>Bezeichnung</a:t>
                      </a:r>
                      <a:endParaRPr lang="de-DE" sz="2400" dirty="0"/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400" dirty="0" smtClean="0"/>
                        <a:t>Planung</a:t>
                      </a:r>
                      <a:endParaRPr lang="de-DE" sz="2400" dirty="0"/>
                    </a:p>
                  </a:txBody>
                  <a:tcPr>
                    <a:solidFill>
                      <a:srgbClr val="C0000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de-DE" sz="2400" dirty="0" smtClean="0"/>
                        <a:t>Besonderheit</a:t>
                      </a:r>
                      <a:endParaRPr lang="de-DE" sz="2400" dirty="0"/>
                    </a:p>
                  </a:txBody>
                  <a:tcPr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de-DE" sz="2400" dirty="0"/>
                    </a:p>
                  </a:txBody>
                  <a:tcPr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endParaRPr lang="de-DE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de-DE" sz="24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/>
                      <a:endParaRPr lang="de-DE" sz="2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r"/>
                      <a:endParaRPr lang="de-DE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675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24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04 Gebühreneinnahmen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24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90.000 €</a:t>
                      </a: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24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Katasterauszüge</a:t>
                      </a:r>
                      <a:endParaRPr lang="de-DE" sz="2400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r"/>
                      <a:endParaRPr lang="de-DE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73832">
                <a:tc>
                  <a:txBody>
                    <a:bodyPr/>
                    <a:lstStyle/>
                    <a:p>
                      <a:r>
                        <a:rPr lang="de-DE" sz="24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06 Kostenerstattungen</a:t>
                      </a:r>
                      <a:endParaRPr lang="de-DE" sz="2400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sz="24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8.500 €</a:t>
                      </a:r>
                      <a:r>
                        <a:rPr lang="de-DE" sz="240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 </a:t>
                      </a:r>
                      <a:endParaRPr lang="de-DE" sz="2400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/>
                      <a:r>
                        <a:rPr lang="de-DE" sz="24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Geodienstleistungen für Gemeinden</a:t>
                      </a:r>
                      <a:endParaRPr lang="de-DE" sz="2400" baseline="0" dirty="0" smtClean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r"/>
                      <a:endParaRPr lang="de-DE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65336">
                <a:tc>
                  <a:txBody>
                    <a:bodyPr/>
                    <a:lstStyle/>
                    <a:p>
                      <a:r>
                        <a:rPr lang="de-DE" sz="24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13 Dienstleistungen</a:t>
                      </a:r>
                    </a:p>
                    <a:p>
                      <a:endParaRPr lang="de-DE" sz="2400" dirty="0" smtClean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sz="24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-9.000 €</a:t>
                      </a:r>
                    </a:p>
                    <a:p>
                      <a:pPr algn="r"/>
                      <a:endParaRPr lang="de-DE" sz="2400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24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u.a.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24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Externes Hosting Luftbilder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de-DE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124422">
                <a:tc>
                  <a:txBody>
                    <a:bodyPr/>
                    <a:lstStyle/>
                    <a:p>
                      <a:r>
                        <a:rPr lang="de-DE" sz="24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16 sonst.</a:t>
                      </a:r>
                      <a:r>
                        <a:rPr lang="de-DE" sz="240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 </a:t>
                      </a:r>
                      <a:r>
                        <a:rPr lang="de-DE" sz="24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ord. Aufwendungen</a:t>
                      </a:r>
                      <a:endParaRPr lang="de-DE" sz="2400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sz="24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-2.500 €</a:t>
                      </a:r>
                      <a:endParaRPr lang="de-DE" sz="2400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/>
                      <a:endParaRPr lang="de-DE" sz="2400" dirty="0" smtClean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r"/>
                      <a:endParaRPr lang="de-DE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>
                <a:solidFill>
                  <a:schemeClr val="bg1">
                    <a:lumMod val="50000"/>
                  </a:schemeClr>
                </a:solidFill>
              </a:rPr>
              <a:t>090230 Geoinformationsdienste (</a:t>
            </a:r>
            <a:r>
              <a:rPr lang="de-DE" dirty="0" err="1" smtClean="0">
                <a:solidFill>
                  <a:schemeClr val="bg1">
                    <a:lumMod val="50000"/>
                  </a:schemeClr>
                </a:solidFill>
              </a:rPr>
              <a:t>DigiA</a:t>
            </a:r>
            <a:r>
              <a:rPr lang="de-DE" dirty="0" smtClean="0">
                <a:solidFill>
                  <a:schemeClr val="bg1">
                    <a:lumMod val="50000"/>
                  </a:schemeClr>
                </a:solidFill>
              </a:rPr>
              <a:t>)</a:t>
            </a:r>
            <a:endParaRPr lang="de-DE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altLang="de-DE" smtClean="0"/>
              <a:t>22.11.2022</a:t>
            </a:r>
            <a:endParaRPr lang="de-DE" alt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altLang="de-DE" smtClean="0"/>
              <a:t>Kreis Warendorf - Der Landrat - Amt für Geoinformation und Kataster</a:t>
            </a:r>
            <a:endParaRPr lang="de-DE" altLang="de-DE" sz="1600" b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de-DE" altLang="de-DE" smtClean="0"/>
              <a:t> Folie </a:t>
            </a:r>
            <a:fld id="{D05DEBEC-85B4-4DE8-93DB-68694889CB80}" type="slidenum">
              <a:rPr lang="de-DE" altLang="de-DE" smtClean="0"/>
              <a:pPr/>
              <a:t>19</a:t>
            </a:fld>
            <a:r>
              <a:rPr lang="de-DE" altLang="de-DE" smtClean="0">
                <a:solidFill>
                  <a:schemeClr val="bg1"/>
                </a:solidFill>
              </a:rPr>
              <a:t> </a:t>
            </a:r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3036123588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el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17185476"/>
              </p:ext>
            </p:extLst>
          </p:nvPr>
        </p:nvGraphicFramePr>
        <p:xfrm>
          <a:off x="256258" y="1289718"/>
          <a:ext cx="9649071" cy="4675978"/>
        </p:xfrm>
        <a:graphic>
          <a:graphicData uri="http://schemas.openxmlformats.org/drawingml/2006/table">
            <a:tbl>
              <a:tblPr firstRow="1">
                <a:tableStyleId>{2A488322-F2BA-4B5B-9748-0D474271808F}</a:tableStyleId>
              </a:tblPr>
              <a:tblGrid>
                <a:gridCol w="38884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8823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04530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2709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76066">
                <a:tc>
                  <a:txBody>
                    <a:bodyPr/>
                    <a:lstStyle/>
                    <a:p>
                      <a:pPr algn="ctr"/>
                      <a:r>
                        <a:rPr lang="de-DE" sz="2400" dirty="0" smtClean="0"/>
                        <a:t>Bezeichnung</a:t>
                      </a:r>
                      <a:endParaRPr lang="de-DE" sz="2400" dirty="0"/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400" dirty="0" smtClean="0"/>
                        <a:t>Planung</a:t>
                      </a:r>
                      <a:endParaRPr lang="de-DE" sz="2400" dirty="0"/>
                    </a:p>
                  </a:txBody>
                  <a:tcPr>
                    <a:solidFill>
                      <a:srgbClr val="C0000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de-DE" sz="2400" dirty="0" smtClean="0"/>
                        <a:t>Besonderheit</a:t>
                      </a:r>
                      <a:endParaRPr lang="de-DE" sz="2400" dirty="0"/>
                    </a:p>
                  </a:txBody>
                  <a:tcPr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de-DE" sz="2400" dirty="0"/>
                    </a:p>
                  </a:txBody>
                  <a:tcPr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endParaRPr lang="de-DE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de-DE" sz="24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/>
                      <a:endParaRPr lang="de-DE" sz="2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r"/>
                      <a:endParaRPr lang="de-DE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675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2400" dirty="0" smtClean="0"/>
                        <a:t>04 Gebühreneinnahmen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2400" dirty="0" smtClean="0"/>
                        <a:t>62.500 €</a:t>
                      </a: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2400" dirty="0" smtClean="0"/>
                        <a:t>für Gutachten</a:t>
                      </a:r>
                      <a:endParaRPr lang="de-DE" sz="2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r"/>
                      <a:endParaRPr lang="de-DE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73832">
                <a:tc>
                  <a:txBody>
                    <a:bodyPr/>
                    <a:lstStyle/>
                    <a:p>
                      <a:endParaRPr lang="de-DE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de-DE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/>
                      <a:endParaRPr lang="de-DE" sz="2400" baseline="0" dirty="0" smtClean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r"/>
                      <a:endParaRPr lang="de-DE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65336">
                <a:tc>
                  <a:txBody>
                    <a:bodyPr/>
                    <a:lstStyle/>
                    <a:p>
                      <a:r>
                        <a:rPr lang="de-DE" sz="2400" dirty="0" smtClean="0"/>
                        <a:t>13 Dienstleistungen</a:t>
                      </a:r>
                    </a:p>
                    <a:p>
                      <a:endParaRPr lang="de-DE" sz="24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sz="2400" dirty="0" smtClean="0"/>
                        <a:t>0 €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de-DE" sz="24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de-DE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124422">
                <a:tc>
                  <a:txBody>
                    <a:bodyPr/>
                    <a:lstStyle/>
                    <a:p>
                      <a:r>
                        <a:rPr lang="de-DE" sz="2400" dirty="0" smtClean="0"/>
                        <a:t>16 sonst.</a:t>
                      </a:r>
                      <a:r>
                        <a:rPr lang="de-DE" sz="2400" baseline="0" dirty="0" smtClean="0"/>
                        <a:t> </a:t>
                      </a:r>
                      <a:r>
                        <a:rPr lang="de-DE" sz="2400" dirty="0" smtClean="0"/>
                        <a:t>ord. Aufwendungen</a:t>
                      </a:r>
                      <a:endParaRPr lang="de-DE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sz="2400" dirty="0" smtClean="0"/>
                        <a:t>-70.850 €</a:t>
                      </a:r>
                      <a:endParaRPr lang="de-DE" sz="24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/>
                      <a:r>
                        <a:rPr lang="de-DE" sz="2400" dirty="0" smtClean="0"/>
                        <a:t>Entschädigung Gutachter, Geschäftsaufwendungen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r"/>
                      <a:endParaRPr lang="de-DE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090240 </a:t>
            </a:r>
            <a:r>
              <a:rPr lang="de-DE" dirty="0"/>
              <a:t>Grundstückswerte</a:t>
            </a:r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altLang="de-DE" smtClean="0"/>
              <a:t>22.11.2022</a:t>
            </a:r>
            <a:endParaRPr lang="de-DE" alt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altLang="de-DE" smtClean="0"/>
              <a:t>Kreis Warendorf - Der Landrat - Amt für Geoinformation und Kataster</a:t>
            </a:r>
            <a:endParaRPr lang="de-DE" altLang="de-DE" sz="1600" b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de-DE" altLang="de-DE" smtClean="0"/>
              <a:t> Folie </a:t>
            </a:r>
            <a:fld id="{D05DEBEC-85B4-4DE8-93DB-68694889CB80}" type="slidenum">
              <a:rPr lang="de-DE" altLang="de-DE" smtClean="0"/>
              <a:pPr/>
              <a:t>20</a:t>
            </a:fld>
            <a:r>
              <a:rPr lang="de-DE" altLang="de-DE" smtClean="0">
                <a:solidFill>
                  <a:schemeClr val="bg1"/>
                </a:solidFill>
              </a:rPr>
              <a:t> </a:t>
            </a:r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1810424701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Grundsteuer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1409700" y="1257138"/>
            <a:ext cx="8572500" cy="5457987"/>
          </a:xfrm>
        </p:spPr>
        <p:txBody>
          <a:bodyPr/>
          <a:lstStyle/>
          <a:p>
            <a:r>
              <a:rPr lang="de-DE" dirty="0" smtClean="0"/>
              <a:t>Liegenschaftskataster und</a:t>
            </a:r>
          </a:p>
          <a:p>
            <a:r>
              <a:rPr lang="de-DE" dirty="0" smtClean="0"/>
              <a:t>Bodenrichtwerte des Gutachterausschusses</a:t>
            </a:r>
          </a:p>
          <a:p>
            <a:r>
              <a:rPr lang="de-DE" dirty="0"/>
              <a:t>https://grundsteuer-geodaten.nrw.de/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altLang="de-DE" smtClean="0"/>
              <a:t>22.11.2022</a:t>
            </a:r>
            <a:endParaRPr lang="de-DE" alt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altLang="de-DE" smtClean="0"/>
              <a:t>Kreis Warendorf - Der Landrat - Amt für Geoinformation und Kataster</a:t>
            </a:r>
            <a:endParaRPr lang="de-DE" altLang="de-DE" sz="1600" b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de-DE" altLang="de-DE" smtClean="0"/>
              <a:t> Folie </a:t>
            </a:r>
            <a:fld id="{CCFA66B4-B97A-44AC-9C9C-252B80C38136}" type="slidenum">
              <a:rPr lang="de-DE" altLang="de-DE" smtClean="0"/>
              <a:pPr/>
              <a:t>21</a:t>
            </a:fld>
            <a:r>
              <a:rPr lang="de-DE" altLang="de-DE" smtClean="0">
                <a:solidFill>
                  <a:schemeClr val="bg1"/>
                </a:solidFill>
              </a:rPr>
              <a:t> </a:t>
            </a:r>
            <a:endParaRPr lang="de-DE" altLang="de-DE"/>
          </a:p>
        </p:txBody>
      </p:sp>
      <p:pic>
        <p:nvPicPr>
          <p:cNvPr id="7" name="Grafik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458" y="2350128"/>
            <a:ext cx="10134130" cy="4965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8674768"/>
      </p:ext>
    </p:extLst>
  </p:cSld>
  <p:clrMapOvr>
    <a:masterClrMapping/>
  </p:clrMapOvr>
  <p:transition>
    <p:zoom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Mietspiegel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1409700" y="2144713"/>
            <a:ext cx="3565048" cy="4570412"/>
          </a:xfrm>
        </p:spPr>
        <p:txBody>
          <a:bodyPr/>
          <a:lstStyle/>
          <a:p>
            <a:r>
              <a:rPr lang="de-DE" dirty="0" smtClean="0"/>
              <a:t>In 2023 Neuaufstellung des qualifizierten Mietspiegels 2024 der Stadt Warendorf durch den Gutachterausschuss</a:t>
            </a:r>
          </a:p>
          <a:p>
            <a:r>
              <a:rPr lang="de-DE" dirty="0" smtClean="0"/>
              <a:t>Umfrage bei den Vermietern</a:t>
            </a:r>
          </a:p>
          <a:p>
            <a:endParaRPr lang="de-DE" dirty="0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altLang="de-DE" smtClean="0"/>
              <a:t>22.11.2022</a:t>
            </a:r>
            <a:endParaRPr lang="de-DE" alt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altLang="de-DE" smtClean="0"/>
              <a:t>Kreis Warendorf - Der Landrat - Amt für Geoinformation und Kataster</a:t>
            </a:r>
            <a:endParaRPr lang="de-DE" altLang="de-DE" sz="1600" b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de-DE" altLang="de-DE" smtClean="0"/>
              <a:t> Folie </a:t>
            </a:r>
            <a:fld id="{CCFA66B4-B97A-44AC-9C9C-252B80C38136}" type="slidenum">
              <a:rPr lang="de-DE" altLang="de-DE" smtClean="0"/>
              <a:pPr/>
              <a:t>22</a:t>
            </a:fld>
            <a:r>
              <a:rPr lang="de-DE" altLang="de-DE" smtClean="0">
                <a:solidFill>
                  <a:schemeClr val="bg1"/>
                </a:solidFill>
              </a:rPr>
              <a:t> </a:t>
            </a:r>
            <a:endParaRPr lang="de-DE" altLang="de-DE"/>
          </a:p>
        </p:txBody>
      </p:sp>
      <p:pic>
        <p:nvPicPr>
          <p:cNvPr id="7" name="Grafik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74748" y="-26029"/>
            <a:ext cx="5186840" cy="73571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2248809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8" name="Rectangle 4"/>
          <p:cNvSpPr>
            <a:spLocks noGrp="1" noChangeArrowheads="1"/>
          </p:cNvSpPr>
          <p:nvPr>
            <p:ph type="ctrTitle"/>
          </p:nvPr>
        </p:nvSpPr>
        <p:spPr/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r>
              <a:rPr lang="de-DE" altLang="de-DE" sz="3600" dirty="0"/>
              <a:t>Vielen Dank für Ihr Interesse</a:t>
            </a:r>
            <a:endParaRPr lang="de-DE" altLang="de-DE" dirty="0"/>
          </a:p>
        </p:txBody>
      </p:sp>
      <p:sp>
        <p:nvSpPr>
          <p:cNvPr id="72709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685800" y="4876800"/>
            <a:ext cx="3429000" cy="1905000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pPr algn="l">
              <a:lnSpc>
                <a:spcPts val="2200"/>
              </a:lnSpc>
            </a:pPr>
            <a:r>
              <a:rPr lang="en-US" altLang="de-DE" sz="1800" dirty="0">
                <a:solidFill>
                  <a:srgbClr val="181412"/>
                </a:solidFill>
                <a:sym typeface="Helvetica" pitchFamily="34" charset="0"/>
              </a:rPr>
              <a:t>Kreis </a:t>
            </a:r>
            <a:r>
              <a:rPr lang="en-US" altLang="de-DE" sz="1800" dirty="0" err="1">
                <a:solidFill>
                  <a:srgbClr val="181412"/>
                </a:solidFill>
                <a:sym typeface="Helvetica" pitchFamily="34" charset="0"/>
              </a:rPr>
              <a:t>Warendorf</a:t>
            </a:r>
            <a:endParaRPr lang="en-US" altLang="de-DE" sz="1800" dirty="0">
              <a:solidFill>
                <a:srgbClr val="181412"/>
              </a:solidFill>
              <a:sym typeface="Helvetica" pitchFamily="34" charset="0"/>
            </a:endParaRPr>
          </a:p>
          <a:p>
            <a:pPr algn="l">
              <a:lnSpc>
                <a:spcPts val="2200"/>
              </a:lnSpc>
            </a:pPr>
            <a:r>
              <a:rPr lang="en-US" altLang="de-DE" sz="1800" dirty="0" err="1" smtClean="0">
                <a:solidFill>
                  <a:srgbClr val="181412"/>
                </a:solidFill>
                <a:sym typeface="Helvetica" pitchFamily="34" charset="0"/>
              </a:rPr>
              <a:t>Amt</a:t>
            </a:r>
            <a:r>
              <a:rPr lang="en-US" altLang="de-DE" sz="1800" dirty="0" smtClean="0">
                <a:solidFill>
                  <a:srgbClr val="181412"/>
                </a:solidFill>
                <a:sym typeface="Helvetica" pitchFamily="34" charset="0"/>
              </a:rPr>
              <a:t> </a:t>
            </a:r>
            <a:r>
              <a:rPr lang="en-US" altLang="de-DE" sz="1800" dirty="0" err="1" smtClean="0">
                <a:solidFill>
                  <a:srgbClr val="181412"/>
                </a:solidFill>
                <a:sym typeface="Helvetica" pitchFamily="34" charset="0"/>
              </a:rPr>
              <a:t>für</a:t>
            </a:r>
            <a:r>
              <a:rPr lang="en-US" altLang="de-DE" sz="1800" dirty="0" smtClean="0">
                <a:solidFill>
                  <a:srgbClr val="181412"/>
                </a:solidFill>
                <a:sym typeface="Helvetica" pitchFamily="34" charset="0"/>
              </a:rPr>
              <a:t> Geoinformation</a:t>
            </a:r>
          </a:p>
          <a:p>
            <a:pPr algn="l">
              <a:lnSpc>
                <a:spcPts val="2200"/>
              </a:lnSpc>
            </a:pPr>
            <a:r>
              <a:rPr lang="en-US" altLang="de-DE" sz="1800" dirty="0" smtClean="0">
                <a:solidFill>
                  <a:srgbClr val="181412"/>
                </a:solidFill>
                <a:sym typeface="Helvetica" pitchFamily="34" charset="0"/>
              </a:rPr>
              <a:t>und </a:t>
            </a:r>
            <a:r>
              <a:rPr lang="en-US" altLang="de-DE" sz="1800" dirty="0" err="1" smtClean="0">
                <a:solidFill>
                  <a:srgbClr val="181412"/>
                </a:solidFill>
                <a:sym typeface="Helvetica" pitchFamily="34" charset="0"/>
              </a:rPr>
              <a:t>Kataster</a:t>
            </a:r>
            <a:endParaRPr lang="en-US" altLang="de-DE" sz="1800" dirty="0">
              <a:solidFill>
                <a:srgbClr val="181412"/>
              </a:solidFill>
              <a:sym typeface="Helvetica" pitchFamily="34" charset="0"/>
            </a:endParaRPr>
          </a:p>
          <a:p>
            <a:pPr algn="l">
              <a:lnSpc>
                <a:spcPts val="2200"/>
              </a:lnSpc>
            </a:pPr>
            <a:r>
              <a:rPr lang="en-US" altLang="de-DE" sz="1800" b="1" dirty="0" smtClean="0">
                <a:solidFill>
                  <a:srgbClr val="181412"/>
                </a:solidFill>
                <a:sym typeface="Helvetica" pitchFamily="34" charset="0"/>
                <a:hlinkClick r:id="rId2"/>
              </a:rPr>
              <a:t>www.kreis-warendorf.de</a:t>
            </a:r>
            <a:endParaRPr lang="en-US" altLang="de-DE" sz="1800" b="1" dirty="0" smtClean="0">
              <a:solidFill>
                <a:srgbClr val="181412"/>
              </a:solidFill>
              <a:sym typeface="Helvetica" pitchFamily="34" charset="0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eispiel_Corporate_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FFFFFF"/>
      </a:accent1>
      <a:accent2>
        <a:srgbClr val="333399"/>
      </a:accent2>
      <a:accent3>
        <a:srgbClr val="FFFFFF"/>
      </a:accent3>
      <a:accent4>
        <a:srgbClr val="000000"/>
      </a:accent4>
      <a:accent5>
        <a:srgbClr val="FFFFFF"/>
      </a:accent5>
      <a:accent6>
        <a:srgbClr val="2D2D8A"/>
      </a:accent6>
      <a:hlink>
        <a:srgbClr val="009999"/>
      </a:hlink>
      <a:folHlink>
        <a:srgbClr val="99CC00"/>
      </a:folHlink>
    </a:clrScheme>
    <a:fontScheme name="Beispiel_Corporate_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E0141E"/>
            </a:gs>
            <a:gs pos="100000">
              <a:srgbClr val="FFFFFF"/>
            </a:gs>
          </a:gsLst>
          <a:lin ang="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altLang="de-DE" sz="3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E0141E"/>
            </a:gs>
            <a:gs pos="100000">
              <a:srgbClr val="FFFFFF"/>
            </a:gs>
          </a:gsLst>
          <a:lin ang="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altLang="de-DE" sz="3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Beispiel_Corporate_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ispiel_Corporate_Design 2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ispiel_Corporate_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ispiel_Corporate_Design 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ispiel_Corporate_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ispiel_Corporate_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ispiel_Corporate_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Lariss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Lariss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Beispiel_Corporate_Design</Template>
  <TotalTime>0</TotalTime>
  <Words>1115</Words>
  <Application>Microsoft Office PowerPoint</Application>
  <PresentationFormat>Benutzerdefiniert</PresentationFormat>
  <Paragraphs>272</Paragraphs>
  <Slides>23</Slides>
  <Notes>2</Notes>
  <HiddenSlides>3</HiddenSlides>
  <MMClips>0</MMClips>
  <ScaleCrop>false</ScaleCrop>
  <HeadingPairs>
    <vt:vector size="6" baseType="variant">
      <vt:variant>
        <vt:lpstr>Verwendete Schriftarten</vt:lpstr>
      </vt:variant>
      <vt:variant>
        <vt:i4>6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23</vt:i4>
      </vt:variant>
    </vt:vector>
  </HeadingPairs>
  <TitlesOfParts>
    <vt:vector size="30" baseType="lpstr">
      <vt:lpstr>Arial</vt:lpstr>
      <vt:lpstr>Gill Sans</vt:lpstr>
      <vt:lpstr>Helvetica</vt:lpstr>
      <vt:lpstr>Symbol</vt:lpstr>
      <vt:lpstr>Times New Roman</vt:lpstr>
      <vt:lpstr>Wingdings</vt:lpstr>
      <vt:lpstr>Beispiel_Corporate_Design</vt:lpstr>
      <vt:lpstr>Amt für Geoinformation und Kataster</vt:lpstr>
      <vt:lpstr>Haushalt 2023</vt:lpstr>
      <vt:lpstr>Vermessung</vt:lpstr>
      <vt:lpstr>Investitionen</vt:lpstr>
      <vt:lpstr>PowerPoint-Präsentation</vt:lpstr>
      <vt:lpstr>PowerPoint-Präsentation</vt:lpstr>
      <vt:lpstr>090210 Vermessung / Erhebung</vt:lpstr>
      <vt:lpstr>Neue Baugebiete</vt:lpstr>
      <vt:lpstr>090220 Führung von Geobasisdaten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090230 Geoinformationsdienste (DigiA)</vt:lpstr>
      <vt:lpstr>090240 Grundstückswerte</vt:lpstr>
      <vt:lpstr>Grundsteuer</vt:lpstr>
      <vt:lpstr>Mietspiegel</vt:lpstr>
      <vt:lpstr>Vielen Dank für Ihr Interesse</vt:lpstr>
    </vt:vector>
  </TitlesOfParts>
  <Company>Kreis Warendorf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Haushalt 2016 Vermessungs und Katasteramt</dc:title>
  <dc:creator>Hinrichs, Jens</dc:creator>
  <cp:lastModifiedBy>Doerr, Julia</cp:lastModifiedBy>
  <cp:revision>70</cp:revision>
  <cp:lastPrinted>2007-11-26T12:16:45Z</cp:lastPrinted>
  <dcterms:created xsi:type="dcterms:W3CDTF">2015-11-23T11:12:16Z</dcterms:created>
  <dcterms:modified xsi:type="dcterms:W3CDTF">2022-11-22T11:08:31Z</dcterms:modified>
</cp:coreProperties>
</file>